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25"/>
  </p:notesMasterIdLst>
  <p:sldIdLst>
    <p:sldId id="256" r:id="rId2"/>
    <p:sldId id="309" r:id="rId3"/>
    <p:sldId id="310" r:id="rId4"/>
    <p:sldId id="257" r:id="rId5"/>
    <p:sldId id="328" r:id="rId6"/>
    <p:sldId id="312" r:id="rId7"/>
    <p:sldId id="313" r:id="rId8"/>
    <p:sldId id="311" r:id="rId9"/>
    <p:sldId id="317" r:id="rId10"/>
    <p:sldId id="320" r:id="rId11"/>
    <p:sldId id="315" r:id="rId12"/>
    <p:sldId id="314" r:id="rId13"/>
    <p:sldId id="318" r:id="rId14"/>
    <p:sldId id="319" r:id="rId15"/>
    <p:sldId id="321" r:id="rId16"/>
    <p:sldId id="316" r:id="rId17"/>
    <p:sldId id="322" r:id="rId18"/>
    <p:sldId id="323" r:id="rId19"/>
    <p:sldId id="324" r:id="rId20"/>
    <p:sldId id="325" r:id="rId21"/>
    <p:sldId id="326" r:id="rId22"/>
    <p:sldId id="329" r:id="rId23"/>
    <p:sldId id="330" r:id="rId2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AA9"/>
    <a:srgbClr val="232F76"/>
    <a:srgbClr val="35759D"/>
    <a:srgbClr val="35B19D"/>
    <a:srgbClr val="000000"/>
    <a:srgbClr val="FFFF00"/>
    <a:srgbClr val="B3D3EA"/>
    <a:srgbClr val="536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7" autoAdjust="0"/>
    <p:restoredTop sz="64124" autoAdjust="0"/>
  </p:normalViewPr>
  <p:slideViewPr>
    <p:cSldViewPr>
      <p:cViewPr varScale="1">
        <p:scale>
          <a:sx n="47" d="100"/>
          <a:sy n="47" d="100"/>
        </p:scale>
        <p:origin x="221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pl-PL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pl-PL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 smtClean="0"/>
              <a:t>Click to edit Master text styles</a:t>
            </a:r>
          </a:p>
          <a:p>
            <a:pPr lvl="1"/>
            <a:r>
              <a:rPr lang="en-US" altLang="pl-PL" smtClean="0"/>
              <a:t>Second level</a:t>
            </a:r>
          </a:p>
          <a:p>
            <a:pPr lvl="2"/>
            <a:r>
              <a:rPr lang="en-US" altLang="pl-PL" smtClean="0"/>
              <a:t>Third level</a:t>
            </a:r>
          </a:p>
          <a:p>
            <a:pPr lvl="3"/>
            <a:r>
              <a:rPr lang="en-US" altLang="pl-PL" smtClean="0"/>
              <a:t>Fourth level</a:t>
            </a:r>
          </a:p>
          <a:p>
            <a:pPr lvl="4"/>
            <a:r>
              <a:rPr lang="en-US" altLang="pl-PL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pl-PL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CB17156-883F-476A-9D62-B6BB787D742F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560327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5BF8F8-5F83-4806-95D6-0798148FD0E4}" type="slidenum">
              <a:rPr lang="en-US" altLang="pl-PL"/>
              <a:pPr/>
              <a:t>1</a:t>
            </a:fld>
            <a:endParaRPr lang="en-US" altLang="pl-PL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Witam serdecznie Państwa . Chciałbym przedstawić temat</a:t>
            </a:r>
            <a:r>
              <a:rPr lang="pl-PL" altLang="pl-PL" baseline="0" dirty="0" smtClean="0"/>
              <a:t> pracy Magisterskiej pod tytułem Analiza </a:t>
            </a:r>
            <a:r>
              <a:rPr lang="pl-PL" altLang="pl-PL" baseline="0" dirty="0" err="1" smtClean="0"/>
              <a:t>Parametrówż</a:t>
            </a:r>
            <a:r>
              <a:rPr lang="pl-PL" altLang="pl-PL" baseline="0" dirty="0" smtClean="0"/>
              <a:t> Życiowych oraz </a:t>
            </a:r>
            <a:r>
              <a:rPr lang="pl-PL" altLang="pl-PL" baseline="0" dirty="0" err="1" smtClean="0"/>
              <a:t>Zachowań</a:t>
            </a:r>
            <a:r>
              <a:rPr lang="pl-PL" altLang="pl-PL" baseline="0" dirty="0" smtClean="0"/>
              <a:t> osób przy pomocy Mikrokontrolera </a:t>
            </a:r>
            <a:r>
              <a:rPr lang="pl-PL" altLang="pl-PL" baseline="0" dirty="0" err="1" smtClean="0"/>
              <a:t>Ardino</a:t>
            </a:r>
            <a:endParaRPr lang="pl-PL" altLang="pl-PL" baseline="0" dirty="0" smtClean="0"/>
          </a:p>
          <a:p>
            <a:r>
              <a:rPr lang="pl-PL" altLang="pl-PL" baseline="0" dirty="0" smtClean="0"/>
              <a:t>Promotorem Pracy jest P..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47393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Moduł monitoringu jest modułem który analizuje ogólny stan </a:t>
            </a:r>
            <a:r>
              <a:rPr lang="pl-PL" dirty="0" err="1" smtClean="0"/>
              <a:t>pacjęta</a:t>
            </a:r>
            <a:r>
              <a:rPr lang="pl-PL" dirty="0" smtClean="0"/>
              <a:t> oraz jego położenie geograficzne</a:t>
            </a:r>
            <a:r>
              <a:rPr lang="pl-PL" baseline="0" dirty="0" smtClean="0"/>
              <a:t>.</a:t>
            </a:r>
          </a:p>
          <a:p>
            <a:r>
              <a:rPr lang="pl-PL" baseline="0" dirty="0" smtClean="0"/>
              <a:t>Pozwala na monitoring osób </a:t>
            </a:r>
            <a:r>
              <a:rPr lang="pl-PL" baseline="0" dirty="0" err="1" smtClean="0"/>
              <a:t>dotknietych</a:t>
            </a:r>
            <a:r>
              <a:rPr lang="pl-PL" baseline="0" dirty="0" smtClean="0"/>
              <a:t> chorobami które zmniejszają sprawność intelektualną oraz monitorować</a:t>
            </a:r>
          </a:p>
          <a:p>
            <a:r>
              <a:rPr lang="pl-PL" baseline="0" dirty="0" smtClean="0"/>
              <a:t>Stan użytkownika i informować o zarejestrowanych anomaliach jak wzrost tętna czy spadek temperatury kończyć </a:t>
            </a:r>
          </a:p>
          <a:p>
            <a:r>
              <a:rPr lang="pl-PL" baseline="0" dirty="0" smtClean="0"/>
              <a:t>Co może skończyć się </a:t>
            </a:r>
            <a:r>
              <a:rPr lang="pl-PL" baseline="0" dirty="0" err="1" smtClean="0"/>
              <a:t>odmrożeniami</a:t>
            </a:r>
            <a:r>
              <a:rPr lang="pl-PL" baseline="0" dirty="0" smtClean="0"/>
              <a:t> … </a:t>
            </a:r>
          </a:p>
          <a:p>
            <a:endParaRPr lang="pl-PL" baseline="0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10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5416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Moduł sprawdza reakcje</a:t>
            </a:r>
            <a:r>
              <a:rPr lang="pl-PL" baseline="0" dirty="0" smtClean="0"/>
              <a:t> organizmu na bodźce bezwarunkowe lub warunków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11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7685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Moduł sprawdza stan</a:t>
            </a:r>
            <a:r>
              <a:rPr lang="pl-PL" baseline="0" dirty="0" smtClean="0"/>
              <a:t> kondycyjny badanego, Jest to szereg badań kondycyjnych które mają na celu sprawdzić kondycje </a:t>
            </a:r>
          </a:p>
          <a:p>
            <a:endParaRPr lang="pl-PL" baseline="0" dirty="0" smtClean="0"/>
          </a:p>
          <a:p>
            <a:r>
              <a:rPr lang="pl-PL" baseline="0" dirty="0" err="1" smtClean="0"/>
              <a:t>Wydonlosci</a:t>
            </a:r>
            <a:r>
              <a:rPr lang="pl-PL" baseline="0" dirty="0" smtClean="0"/>
              <a:t> </a:t>
            </a:r>
            <a:r>
              <a:rPr lang="pl-PL" baseline="0" dirty="0" err="1" smtClean="0"/>
              <a:t>ukłądu</a:t>
            </a:r>
            <a:r>
              <a:rPr lang="pl-PL" baseline="0" dirty="0" smtClean="0"/>
              <a:t> naczyniowo sercowego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12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67214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Moduł słuchu jest badaniem</a:t>
            </a:r>
            <a:r>
              <a:rPr lang="pl-PL" baseline="0" dirty="0" smtClean="0"/>
              <a:t> które sprawdza stopień postarzania słuchu oraz wykryć </a:t>
            </a:r>
            <a:r>
              <a:rPr lang="pl-PL" baseline="0" dirty="0" err="1" smtClean="0"/>
              <a:t>nieprawitłowosci</a:t>
            </a:r>
            <a:r>
              <a:rPr lang="pl-PL" baseline="0" dirty="0" smtClean="0"/>
              <a:t> które mogą wpływać np. na rozwój dziecka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13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84921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Badanie Wzroku ma na celu sprawdzenie ostrości widzenia, badanie </a:t>
            </a:r>
            <a:r>
              <a:rPr lang="pl-PL" dirty="0" err="1" smtClean="0"/>
              <a:t>rekacji</a:t>
            </a:r>
            <a:r>
              <a:rPr lang="pl-PL" dirty="0" smtClean="0"/>
              <a:t> źrenicznej może być przesłanką o</a:t>
            </a:r>
            <a:r>
              <a:rPr lang="pl-PL" baseline="0" dirty="0" smtClean="0"/>
              <a:t> kłopotach neurologicznych</a:t>
            </a:r>
            <a:endParaRPr lang="pl-PL" dirty="0" smtClean="0"/>
          </a:p>
          <a:p>
            <a:r>
              <a:rPr lang="pl-PL" dirty="0" smtClean="0"/>
              <a:t>Ostatnim badaniem w tym module jest czy badany </a:t>
            </a:r>
            <a:r>
              <a:rPr lang="pl-PL" dirty="0" err="1" smtClean="0"/>
              <a:t>chrouje</a:t>
            </a:r>
            <a:r>
              <a:rPr lang="pl-PL" dirty="0" smtClean="0"/>
              <a:t> na daltonizm.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14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95146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10458-EC25-48FC-B4C3-F49B1E95D595}" type="slidenum">
              <a:rPr lang="en-US" altLang="pl-PL"/>
              <a:pPr/>
              <a:t>15</a:t>
            </a:fld>
            <a:endParaRPr lang="en-US" altLang="pl-PL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System informuje o różnych wykrytych </a:t>
            </a:r>
            <a:r>
              <a:rPr lang="pl-PL" altLang="pl-PL" dirty="0" err="1" smtClean="0"/>
              <a:t>nieprwitłowosciach</a:t>
            </a:r>
            <a:r>
              <a:rPr lang="pl-PL" altLang="pl-PL" dirty="0" smtClean="0"/>
              <a:t> w module DIAGNOZY </a:t>
            </a:r>
            <a:r>
              <a:rPr lang="pl-PL" altLang="pl-PL" baseline="0" dirty="0" smtClean="0"/>
              <a:t>ale ostateczną </a:t>
            </a:r>
            <a:r>
              <a:rPr lang="pl-PL" altLang="pl-PL" baseline="0" dirty="0" err="1" smtClean="0"/>
              <a:t>diagnosę</a:t>
            </a:r>
            <a:r>
              <a:rPr lang="pl-PL" altLang="pl-PL" baseline="0" dirty="0" smtClean="0"/>
              <a:t>  stawia specjalista </a:t>
            </a:r>
          </a:p>
          <a:p>
            <a:r>
              <a:rPr lang="pl-PL" altLang="pl-PL" baseline="0" dirty="0" smtClean="0"/>
              <a:t>Który potwierdzi wyniki systemu lub obali. System ma na celu wspomagać diagnozę specjalisty.  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297137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Przykładowy wynik badania wzroku </a:t>
            </a:r>
            <a:r>
              <a:rPr lang="pl-PL" dirty="0" err="1" smtClean="0"/>
              <a:t>ochotniaka</a:t>
            </a:r>
            <a:r>
              <a:rPr lang="pl-PL" baseline="0" dirty="0" smtClean="0"/>
              <a:t> Agnieszki </a:t>
            </a:r>
          </a:p>
          <a:p>
            <a:r>
              <a:rPr lang="pl-PL" baseline="0" dirty="0" smtClean="0"/>
              <a:t>U badanej nie stwierdzono daltonizmu, Reakcja źreniczna w normie., Oko Prawe dominuje nad lewym, jest u badanej wymagana korekcja wzroku</a:t>
            </a:r>
          </a:p>
          <a:p>
            <a:r>
              <a:rPr lang="pl-PL" baseline="0" dirty="0" smtClean="0"/>
              <a:t>Co jest zgodne z wcześniejszymi badaniami u specjalisty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16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384597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Przykładowy wynik badania </a:t>
            </a:r>
            <a:r>
              <a:rPr lang="pl-PL" dirty="0" err="1" smtClean="0"/>
              <a:t>ochotniaka</a:t>
            </a:r>
            <a:r>
              <a:rPr lang="pl-PL" baseline="0" dirty="0" smtClean="0"/>
              <a:t> Przemysława</a:t>
            </a:r>
          </a:p>
          <a:p>
            <a:endParaRPr lang="pl-PL" dirty="0" smtClean="0"/>
          </a:p>
          <a:p>
            <a:r>
              <a:rPr lang="pl-PL" dirty="0" smtClean="0"/>
              <a:t>Badany</a:t>
            </a:r>
            <a:r>
              <a:rPr lang="pl-PL" baseline="0" dirty="0" smtClean="0"/>
              <a:t> ma </a:t>
            </a:r>
            <a:r>
              <a:rPr lang="pl-PL" baseline="0" dirty="0" err="1" smtClean="0"/>
              <a:t>opdowietni</a:t>
            </a:r>
            <a:r>
              <a:rPr lang="pl-PL" baseline="0" dirty="0" smtClean="0"/>
              <a:t> poziom glukozy w krwi. Jego BMI jest w normie.  </a:t>
            </a:r>
          </a:p>
          <a:p>
            <a:r>
              <a:rPr lang="pl-PL" baseline="0" dirty="0" smtClean="0"/>
              <a:t>Nie stwierdzono żadnych większych kłopotów w teście ogólnym,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17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03124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Przykładowy wynik badania testu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kondycyjnym II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II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(przebieg testu: do trzech minut badany wchodzi i schodzi ze stopnia raz prawą, raz lewa nogą</a:t>
            </a:r>
            <a:endParaRPr lang="pl-PL" baseline="0" dirty="0" smtClean="0"/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badany miał prawidłowy wzrost tętna, wilgotność dłoni wzrosła proporcjonalnie wraz z temperaturą. Test trwał 85 sekund. Badany osiągnął dobry wynik ogólny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18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12131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Reakcja badanego na bodziec frustracji. 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Badany potwierdził odczuwanie frustracji. Podczas testu, obiekt poddany bodźcowi wykazywał się wzrostem potliwości stóp,. Wahania tętna oraz temperatury potwierdzają reakcję organizmu na bodziec. Wyniki badania są zgodne z szablonem</a:t>
            </a:r>
            <a:endParaRPr lang="pl-PL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19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821678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56F9E4-1DE7-4FE1-8E95-FC7D2D6FE033}" type="slidenum">
              <a:rPr lang="en-US" altLang="pl-PL"/>
              <a:pPr/>
              <a:t>2</a:t>
            </a:fld>
            <a:endParaRPr lang="en-US" altLang="pl-PL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Przez postęp techniczny, mikrokontrolery stały się mniejsze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i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łatwo dostępne 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skutkuje wykorzystywaniem ich w różnych dziedzinach życia ludzkiego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. 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Mikrokontrolery otaczają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nas z różnych stron. Są wbudowane w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SMATPHONAch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SmarthWotchach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 w różnorodnych urządzeniach użytkowych. …</a:t>
            </a:r>
          </a:p>
          <a:p>
            <a:endParaRPr lang="pl-PL" sz="1200" kern="1200" baseline="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Mikrokontrolery wspomagają nam planowania dnia, tygodnia miesiąca, różnymi zasobami. </a:t>
            </a: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Informują nas o różnych zdarzeniach i zagrożeniach </a:t>
            </a:r>
          </a:p>
          <a:p>
            <a:endParaRPr lang="pl-PL" sz="1200" kern="1200" baseline="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także zbierają niezbędne dane o nas aby efektowniej planowe nasz czasem i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zasoby.</a:t>
            </a: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NP.</a:t>
            </a:r>
          </a:p>
          <a:p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SmartWcze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które wykrywają zbliżający się atak padaczkowy. </a:t>
            </a: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Przez zbieranie informacji o koordynatach użytkownika aby przygodowa dom dla użytkownika wracającego z pracy, czy </a:t>
            </a: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Zamówienie produktów spożywczych które się kończą … i wiele innych jak system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inteligędnego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wybudzania .. </a:t>
            </a:r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2082489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Badany ma stwierdzony przez system ubytek słuchu w stopniu, który nie wpływa na normalne funkcjonowanie. Sprawność słuchu ucha lewego i prawego jest porównywalna. Wiek słuchu określony na 35 lat</a:t>
            </a:r>
            <a:endParaRPr lang="pl-PL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20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407934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Badany w teście wytrzymałość mięśni brzucha wykazywał się prawidłowym wzrostem wilgotności. Parametr odchylenia aktywności oraz średnia azymutu zgodna z szablonem. Wytrzymałość mięśni brzucha oceniona na poziomie dobrym </a:t>
            </a:r>
            <a:endParaRPr lang="pl-PL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21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255337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23027A-27A6-4FA0-BD7A-FC355358136C}" type="slidenum">
              <a:rPr lang="en-US" altLang="pl-PL"/>
              <a:pPr/>
              <a:t>22</a:t>
            </a:fld>
            <a:endParaRPr lang="en-US" altLang="pl-PL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 altLang="pl-PL" baseline="0" dirty="0" smtClean="0"/>
          </a:p>
          <a:p>
            <a:r>
              <a:rPr lang="pl-PL" altLang="pl-PL" baseline="0" dirty="0" smtClean="0"/>
              <a:t>System jest prototypem który ma swoje wady i zalety. Ale celem systemu jest pokazanie że dzięki takim systemom i pokrewnym można chronić ludzkie życie przez wczesne </a:t>
            </a:r>
            <a:r>
              <a:rPr lang="pl-PL" altLang="pl-PL" baseline="0" dirty="0" err="1" smtClean="0"/>
              <a:t>diagnosowanie</a:t>
            </a:r>
            <a:r>
              <a:rPr lang="pl-PL" altLang="pl-PL" baseline="0" dirty="0" smtClean="0"/>
              <a:t> chorych oraz informowanie osoby trzecie że dana jednostka wymaga natychmiastowej pomocy tak zwany sygnał SOS generowany automatycznie przez system monitoringu.</a:t>
            </a:r>
          </a:p>
          <a:p>
            <a:r>
              <a:rPr lang="pl-PL" altLang="pl-PL" baseline="0" dirty="0" smtClean="0"/>
              <a:t> </a:t>
            </a:r>
          </a:p>
          <a:p>
            <a:r>
              <a:rPr lang="pl-PL" altLang="pl-PL" baseline="0" dirty="0" smtClean="0"/>
              <a:t>A także taki system zwiększyć komfort pajetą którzy dochodzą do siebie w własnym mieszkaniu. Co także zmniejsza koszty </a:t>
            </a:r>
            <a:r>
              <a:rPr lang="pl-PL" altLang="pl-PL" baseline="0" smtClean="0"/>
              <a:t>z opieką</a:t>
            </a:r>
            <a:endParaRPr lang="pl-PL" altLang="pl-PL" baseline="0" dirty="0" smtClean="0"/>
          </a:p>
          <a:p>
            <a:r>
              <a:rPr lang="pl-PL" altLang="pl-PL" baseline="0" dirty="0" smtClean="0"/>
              <a:t>System pomaga także nad opieką osób dotknięte chorobami zmniejszające możliwości intelektualne </a:t>
            </a:r>
          </a:p>
          <a:p>
            <a:endParaRPr lang="pl-PL" altLang="pl-PL" dirty="0" smtClean="0"/>
          </a:p>
          <a:p>
            <a:r>
              <a:rPr lang="pl-PL" altLang="pl-PL" dirty="0" smtClean="0"/>
              <a:t>System</a:t>
            </a:r>
            <a:r>
              <a:rPr lang="pl-PL" altLang="pl-PL" baseline="0" dirty="0" smtClean="0"/>
              <a:t> może się </a:t>
            </a:r>
            <a:r>
              <a:rPr lang="pl-PL" altLang="pl-PL" baseline="0" dirty="0" err="1" smtClean="0"/>
              <a:t>pchowalić</a:t>
            </a:r>
            <a:r>
              <a:rPr lang="pl-PL" altLang="pl-PL" baseline="0" dirty="0" smtClean="0"/>
              <a:t> takimi </a:t>
            </a:r>
            <a:r>
              <a:rPr lang="pl-PL" altLang="pl-PL" baseline="0" dirty="0" err="1" smtClean="0"/>
              <a:t>osiagnieciami</a:t>
            </a:r>
            <a:r>
              <a:rPr lang="pl-PL" altLang="pl-PL" baseline="0" dirty="0" smtClean="0"/>
              <a:t> jak </a:t>
            </a:r>
            <a:endParaRPr lang="pl-PL" altLang="pl-PL" dirty="0" smtClean="0"/>
          </a:p>
          <a:p>
            <a:r>
              <a:rPr lang="pl-PL" altLang="pl-PL" dirty="0" smtClean="0"/>
              <a:t>Wykrycie kłopotów z układem naczyniowo sercowym u badanego który nie poinformował wy wywiadzie wstępnym że choruje </a:t>
            </a:r>
            <a:r>
              <a:rPr lang="pl-PL" altLang="pl-PL" dirty="0" err="1" smtClean="0"/>
              <a:t>naarytmie</a:t>
            </a:r>
            <a:r>
              <a:rPr lang="pl-PL" altLang="pl-PL" baseline="0" dirty="0" smtClean="0"/>
              <a:t> serca</a:t>
            </a:r>
          </a:p>
          <a:p>
            <a:endParaRPr lang="pl-PL" altLang="pl-PL" baseline="0" dirty="0" smtClean="0"/>
          </a:p>
          <a:p>
            <a:r>
              <a:rPr lang="pl-PL" altLang="pl-PL" baseline="0" dirty="0" smtClean="0"/>
              <a:t>U jednego z badanych wykrył poważną wadę słuchu która została </a:t>
            </a:r>
            <a:r>
              <a:rPr lang="pl-PL" altLang="pl-PL" baseline="0" dirty="0" err="1" smtClean="0"/>
              <a:t>ptowierdzona</a:t>
            </a:r>
            <a:r>
              <a:rPr lang="pl-PL" altLang="pl-PL" baseline="0" dirty="0" smtClean="0"/>
              <a:t> przez specjalistę twa tygodnie </a:t>
            </a:r>
            <a:r>
              <a:rPr lang="pl-PL" altLang="pl-PL" baseline="0" dirty="0" err="1" smtClean="0"/>
              <a:t>póxniej</a:t>
            </a:r>
            <a:endParaRPr lang="pl-PL" altLang="pl-PL" baseline="0" dirty="0" smtClean="0"/>
          </a:p>
          <a:p>
            <a:endParaRPr lang="pl-PL" altLang="pl-PL" baseline="0" dirty="0" smtClean="0"/>
          </a:p>
          <a:p>
            <a:r>
              <a:rPr lang="pl-PL" altLang="pl-PL" baseline="0" dirty="0" smtClean="0"/>
              <a:t>U jednej z badanych były anormalne odczyty tętna i temperatury które były spowodowane środkami aktywnymi </a:t>
            </a:r>
            <a:r>
              <a:rPr lang="pl-PL" altLang="pl-PL" baseline="0" dirty="0" err="1" smtClean="0"/>
              <a:t>uspakającymi</a:t>
            </a:r>
            <a:endParaRPr lang="pl-PL" altLang="pl-PL" baseline="0" dirty="0" smtClean="0"/>
          </a:p>
          <a:p>
            <a:endParaRPr lang="pl-PL" altLang="pl-PL" baseline="0" dirty="0" smtClean="0"/>
          </a:p>
          <a:p>
            <a:r>
              <a:rPr lang="pl-PL" altLang="pl-PL" baseline="0" dirty="0" smtClean="0"/>
              <a:t>A także potwierdzenie że jedna z badanych odczuwała podświadomie frustracje ale badana nie przysłana się do tej emocji ( czyli system wykrył reakcje która była </a:t>
            </a:r>
            <a:r>
              <a:rPr lang="pl-PL" altLang="pl-PL" baseline="0" dirty="0" err="1" smtClean="0"/>
              <a:t>podświatomie</a:t>
            </a:r>
            <a:r>
              <a:rPr lang="pl-PL" altLang="pl-PL" baseline="0" dirty="0" smtClean="0"/>
              <a:t>)(wyniki były wzorowe z szablonem)</a:t>
            </a:r>
          </a:p>
        </p:txBody>
      </p:sp>
    </p:spTree>
    <p:extLst>
      <p:ext uri="{BB962C8B-B14F-4D97-AF65-F5344CB8AC3E}">
        <p14:creationId xmlns:p14="http://schemas.microsoft.com/office/powerpoint/2010/main" val="2642991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23027A-27A6-4FA0-BD7A-FC355358136C}" type="slidenum">
              <a:rPr lang="en-US" altLang="pl-PL"/>
              <a:pPr/>
              <a:t>23</a:t>
            </a:fld>
            <a:endParaRPr lang="en-US" altLang="pl-PL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Dziękuję … Czekam</a:t>
            </a:r>
            <a:r>
              <a:rPr lang="pl-PL" altLang="pl-PL" baseline="0" dirty="0" smtClean="0"/>
              <a:t> na pytania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9096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EA010-CE44-4E5B-97B5-6957B05D68ED}" type="slidenum">
              <a:rPr lang="en-US" altLang="pl-PL"/>
              <a:pPr/>
              <a:t>3</a:t>
            </a:fld>
            <a:endParaRPr lang="en-US" altLang="pl-PL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Przez fakt że Prewencja i wczesne wykrywanie chóru daje możliwość na długie i zdrowe życie</a:t>
            </a:r>
          </a:p>
          <a:p>
            <a:endParaRPr lang="pl-PL" baseline="0" dirty="0" smtClean="0"/>
          </a:p>
          <a:p>
            <a:r>
              <a:rPr lang="pl-PL" baseline="0" dirty="0" smtClean="0"/>
              <a:t>Postanowiłem </a:t>
            </a:r>
            <a:r>
              <a:rPr lang="pl-PL" dirty="0" smtClean="0"/>
              <a:t>wykorzystać mikrokontrolery do stworzenia systemu który będzie zbierał informacje medyczne </a:t>
            </a:r>
          </a:p>
          <a:p>
            <a:r>
              <a:rPr lang="pl-PL" dirty="0" smtClean="0"/>
              <a:t>Od użytkownika</a:t>
            </a:r>
            <a:r>
              <a:rPr lang="pl-PL" baseline="0" dirty="0" smtClean="0"/>
              <a:t> i je analizował a także informowaniu o zarejestrowanych nieprawidłowościach.</a:t>
            </a:r>
          </a:p>
          <a:p>
            <a:endParaRPr lang="pl-PL" baseline="0" dirty="0" smtClean="0"/>
          </a:p>
          <a:p>
            <a:r>
              <a:rPr lang="pl-PL" baseline="0" dirty="0" smtClean="0"/>
              <a:t>Dzięki czemu koszty związane z profilaktyka będą mniejsze niż współcześnie, co daje możliwość skorzystanie z tej opcji większej</a:t>
            </a:r>
          </a:p>
          <a:p>
            <a:r>
              <a:rPr lang="pl-PL" baseline="0" dirty="0" smtClean="0"/>
              <a:t>Grupie odbiorców. </a:t>
            </a:r>
          </a:p>
          <a:p>
            <a:endParaRPr lang="pl-PL" baseline="0" dirty="0" smtClean="0"/>
          </a:p>
          <a:p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907482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548B63-5116-4023-986C-D1CF51CAF946}" type="slidenum">
              <a:rPr lang="en-US" altLang="pl-PL"/>
              <a:pPr/>
              <a:t>4</a:t>
            </a:fld>
            <a:endParaRPr lang="en-US" altLang="pl-PL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Celem </a:t>
            </a:r>
            <a:r>
              <a:rPr lang="pl-PL" altLang="pl-PL" baseline="0" dirty="0" smtClean="0"/>
              <a:t>Pracy jest</a:t>
            </a:r>
          </a:p>
          <a:p>
            <a:r>
              <a:rPr lang="pl-PL" altLang="ko-KR" sz="1200" dirty="0" smtClean="0">
                <a:latin typeface="Verdana" panose="020B0604030504040204" pitchFamily="34" charset="0"/>
                <a:ea typeface="굴림" panose="020B0600000101010101" pitchFamily="34" charset="-127"/>
              </a:rPr>
              <a:t>Stworzenie kombinezonu wyposażonego w sensory do pomiaru parametrów życiowych. </a:t>
            </a:r>
          </a:p>
          <a:p>
            <a:endParaRPr lang="pl-PL" altLang="pl-PL" sz="1200" dirty="0" smtClean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altLang="ko-KR" sz="1200" dirty="0" smtClean="0">
                <a:latin typeface="Verdana" panose="020B0604030504040204" pitchFamily="34" charset="0"/>
                <a:ea typeface="굴림" panose="020B0600000101010101" pitchFamily="34" charset="-127"/>
              </a:rPr>
              <a:t>Napisanie oprogramowania, które pozyskuje próbki z sensorów oraz</a:t>
            </a:r>
            <a:r>
              <a:rPr lang="pl-PL" altLang="ko-KR" sz="1200" baseline="0" dirty="0" smtClean="0">
                <a:latin typeface="Verdana" panose="020B0604030504040204" pitchFamily="34" charset="0"/>
                <a:ea typeface="굴림" panose="020B0600000101010101" pitchFamily="34" charset="-127"/>
              </a:rPr>
              <a:t> je analizuje i archiwizuje a także informowało o zarejestrowanych </a:t>
            </a:r>
            <a:r>
              <a:rPr lang="pl-PL" altLang="ko-KR" sz="1200" baseline="0" dirty="0" err="1" smtClean="0">
                <a:latin typeface="Verdana" panose="020B0604030504040204" pitchFamily="34" charset="0"/>
                <a:ea typeface="굴림" panose="020B0600000101010101" pitchFamily="34" charset="-127"/>
              </a:rPr>
              <a:t>nieprwitłowościach</a:t>
            </a:r>
            <a:r>
              <a:rPr lang="pl-PL" altLang="ko-KR" sz="1200" baseline="0" dirty="0" smtClean="0">
                <a:latin typeface="Verdana" panose="020B0604030504040204" pitchFamily="34" charset="0"/>
                <a:ea typeface="굴림" panose="020B0600000101010101" pitchFamily="34" charset="-127"/>
              </a:rPr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altLang="ko-KR" sz="1200" baseline="0" dirty="0" smtClean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altLang="ko-KR" sz="1200" dirty="0" smtClean="0">
                <a:latin typeface="Verdana" panose="020B0604030504040204" pitchFamily="34" charset="0"/>
                <a:ea typeface="굴림" panose="020B0600000101010101" pitchFamily="34" charset="-127"/>
              </a:rPr>
              <a:t>Oraz sprawdzenie czy stworzony system jest w stanie efektywnie rejestrować parametry życiowe. Wykrywać nieprawidłowości w pozyskanych parametrach oraz informować operatora systemu o przyczynach zarejestrowanych anomalii.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pl-PL" sz="12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1938782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70EED-F114-4399-8848-E865273AF6A8}" type="slidenum">
              <a:rPr lang="en-US" altLang="pl-PL"/>
              <a:pPr/>
              <a:t>5</a:t>
            </a:fld>
            <a:endParaRPr lang="en-US" altLang="pl-PL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Kombinezon</a:t>
            </a:r>
            <a:r>
              <a:rPr lang="pl-PL" altLang="pl-PL" baseline="0" dirty="0" smtClean="0"/>
              <a:t> pobierane informacje o </a:t>
            </a:r>
            <a:r>
              <a:rPr lang="pl-PL" altLang="pl-PL" baseline="0" dirty="0" err="1" smtClean="0"/>
              <a:t>użytkownikoi</a:t>
            </a:r>
            <a:r>
              <a:rPr lang="pl-PL" altLang="pl-PL" baseline="0" dirty="0" smtClean="0"/>
              <a:t> jak koordynaty, tętno. Temperatura </a:t>
            </a:r>
            <a:r>
              <a:rPr lang="pl-PL" altLang="pl-PL" baseline="0" dirty="0" err="1" smtClean="0"/>
              <a:t>wilgodnośc</a:t>
            </a:r>
            <a:r>
              <a:rPr lang="pl-PL" altLang="pl-PL" baseline="0" dirty="0" smtClean="0"/>
              <a:t>, Następnie przesyła te informacje pośrednio lub bezpośrednio do systemu gdzie </a:t>
            </a:r>
            <a:r>
              <a:rPr lang="pl-PL" altLang="pl-PL" baseline="0" dirty="0" err="1" smtClean="0"/>
              <a:t>sa</a:t>
            </a:r>
            <a:r>
              <a:rPr lang="pl-PL" altLang="pl-PL" baseline="0" dirty="0" smtClean="0"/>
              <a:t> analizowane i przetwarzane.</a:t>
            </a:r>
          </a:p>
          <a:p>
            <a:r>
              <a:rPr lang="pl-PL" altLang="pl-PL" baseline="0" dirty="0" smtClean="0"/>
              <a:t>Pozyskane informacje są dostępne dla Specjalisty, badanego a także dla </a:t>
            </a:r>
            <a:r>
              <a:rPr lang="pl-PL" altLang="pl-PL" baseline="0" dirty="0" err="1" smtClean="0"/>
              <a:t>obiekuna</a:t>
            </a:r>
            <a:r>
              <a:rPr lang="pl-PL" altLang="pl-PL" baseline="0" dirty="0" smtClean="0"/>
              <a:t> który </a:t>
            </a:r>
            <a:r>
              <a:rPr lang="pl-PL" altLang="pl-PL" baseline="0" dirty="0" err="1" smtClean="0"/>
              <a:t>mointoruje</a:t>
            </a:r>
            <a:r>
              <a:rPr lang="pl-PL" altLang="pl-PL" baseline="0" dirty="0" smtClean="0"/>
              <a:t> aktualny stan </a:t>
            </a:r>
            <a:r>
              <a:rPr lang="pl-PL" altLang="pl-PL" baseline="0" dirty="0" err="1" smtClean="0"/>
              <a:t>pacjęta</a:t>
            </a:r>
            <a:r>
              <a:rPr lang="pl-PL" altLang="pl-PL" baseline="0" dirty="0" smtClean="0"/>
              <a:t> który znajduje się w domu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331653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8301B1-A5A3-45BF-8074-332FADF0422E}" type="slidenum">
              <a:rPr lang="en-US" altLang="pl-PL"/>
              <a:pPr/>
              <a:t>6</a:t>
            </a:fld>
            <a:endParaRPr lang="en-US" altLang="pl-PL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Na skład Kombinezon wchodzą dwóch</a:t>
            </a:r>
            <a:r>
              <a:rPr lang="pl-PL" altLang="pl-PL" baseline="0" dirty="0" smtClean="0"/>
              <a:t> mikrokontrolery, głównym </a:t>
            </a:r>
            <a:r>
              <a:rPr lang="pl-PL" altLang="pl-PL" baseline="0" dirty="0" err="1" smtClean="0"/>
              <a:t>mirkontrolerem</a:t>
            </a:r>
            <a:r>
              <a:rPr lang="pl-PL" altLang="pl-PL" baseline="0" dirty="0" smtClean="0"/>
              <a:t> jest </a:t>
            </a:r>
            <a:r>
              <a:rPr lang="pl-PL" altLang="pl-PL" baseline="0" dirty="0" err="1" smtClean="0"/>
              <a:t>Arduino</a:t>
            </a:r>
            <a:r>
              <a:rPr lang="pl-PL" altLang="pl-PL" baseline="0" dirty="0" smtClean="0"/>
              <a:t> </a:t>
            </a:r>
            <a:r>
              <a:rPr lang="pl-PL" altLang="pl-PL" baseline="0" dirty="0" err="1" smtClean="0"/>
              <a:t>AtMega</a:t>
            </a:r>
            <a:r>
              <a:rPr lang="pl-PL" altLang="pl-PL" baseline="0" dirty="0" smtClean="0"/>
              <a:t> 2560</a:t>
            </a:r>
          </a:p>
          <a:p>
            <a:r>
              <a:rPr lang="pl-PL" altLang="pl-PL" baseline="0" dirty="0" smtClean="0"/>
              <a:t>Który odpowiada za pozyskiwanie parametrów takich jak temperatura, Wilgotność i tętno. </a:t>
            </a:r>
          </a:p>
          <a:p>
            <a:r>
              <a:rPr lang="pl-PL" altLang="pl-PL" baseline="0" dirty="0" smtClean="0"/>
              <a:t>Oraz  mikrokontroler NEXUS 4 który odpowiada za pozyskiwanie koordynat GPS oraz jest wykorzystywany w szczegółowych badaniach drgań mięśni </a:t>
            </a:r>
          </a:p>
          <a:p>
            <a:endParaRPr lang="pl-PL" altLang="pl-PL" baseline="0" dirty="0" smtClean="0"/>
          </a:p>
          <a:p>
            <a:r>
              <a:rPr lang="pl-PL" altLang="pl-PL" baseline="0" dirty="0" smtClean="0"/>
              <a:t>Kombinezon także jest wyposażony w własne źródło energii które pozwala na prace kombinezonu do 120 h 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3154497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Kombinezon został tak zaprojektowany aby było uniwersalny dla użytkowników, Nie zależnie</a:t>
            </a:r>
            <a:r>
              <a:rPr lang="pl-PL" baseline="0" dirty="0" smtClean="0"/>
              <a:t> od wieku  połci, rozmiarów badanego …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7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58970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Kombinezon ma budowę modułową,</a:t>
            </a:r>
            <a:r>
              <a:rPr lang="pl-PL" baseline="0" dirty="0" smtClean="0"/>
              <a:t> co ułatwia dostosowywanie go dla danego badania .</a:t>
            </a:r>
          </a:p>
          <a:p>
            <a:r>
              <a:rPr lang="pl-PL" dirty="0" smtClean="0"/>
              <a:t>jest w stanie analizować szczegółowo dane partie ciała</a:t>
            </a:r>
            <a:r>
              <a:rPr lang="pl-PL" baseline="0" dirty="0" smtClean="0"/>
              <a:t>, lub monitorować ogólny stanu użytkownika w module monitoringu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17156-883F-476A-9D62-B6BB787D742F}" type="slidenum">
              <a:rPr lang="en-US" altLang="pl-PL" smtClean="0"/>
              <a:pPr/>
              <a:t>8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041658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96BAD2-74E0-42F1-A825-AA473BC8FC16}" type="slidenum">
              <a:rPr lang="en-US" altLang="pl-PL"/>
              <a:pPr/>
              <a:t>9</a:t>
            </a:fld>
            <a:endParaRPr lang="en-US" altLang="pl-PL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 dirty="0" smtClean="0"/>
              <a:t>Moduł</a:t>
            </a:r>
            <a:r>
              <a:rPr lang="pl-PL" altLang="pl-PL" baseline="0" dirty="0" smtClean="0"/>
              <a:t> badawczy systemu s</a:t>
            </a:r>
            <a:r>
              <a:rPr lang="pl-PL" altLang="pl-PL" dirty="0" smtClean="0"/>
              <a:t>kłada się z 6 modułów które można zaklasyfikować na wymagane, opcjonalne oraz subiektywne i obiektywne </a:t>
            </a:r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210645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0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2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4197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3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36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3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6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7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3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1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9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9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8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18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  <p:sldLayoutId id="2147484116" r:id="rId12"/>
    <p:sldLayoutId id="2147484117" r:id="rId13"/>
    <p:sldLayoutId id="2147484118" r:id="rId14"/>
    <p:sldLayoutId id="2147484119" r:id="rId15"/>
    <p:sldLayoutId id="2147484120" r:id="rId16"/>
    <p:sldLayoutId id="214748412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35741" y="0"/>
            <a:ext cx="4648200" cy="404664"/>
          </a:xfrm>
        </p:spPr>
        <p:txBody>
          <a:bodyPr>
            <a:normAutofit/>
          </a:bodyPr>
          <a:lstStyle/>
          <a:p>
            <a:pPr algn="ctr"/>
            <a:r>
              <a:rPr lang="pl-PL" altLang="pl-PL" sz="1400" b="1" dirty="0" smtClean="0"/>
              <a:t>SOSNOWIEC 2015</a:t>
            </a:r>
            <a:endParaRPr lang="en-US" altLang="pl-PL" sz="1400" b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576" y="2852936"/>
            <a:ext cx="7848872" cy="1296144"/>
          </a:xfrm>
        </p:spPr>
        <p:txBody>
          <a:bodyPr>
            <a:normAutofit/>
          </a:bodyPr>
          <a:lstStyle/>
          <a:p>
            <a:pPr algn="ctr"/>
            <a:r>
              <a:rPr lang="pl-PL" b="1" dirty="0"/>
              <a:t>Analiza parametrów życiowych oraz </a:t>
            </a:r>
            <a:r>
              <a:rPr lang="pl-PL" b="1" dirty="0" err="1"/>
              <a:t>zachowań</a:t>
            </a:r>
            <a:r>
              <a:rPr lang="pl-PL" b="1" dirty="0"/>
              <a:t> osób przy pomocy mikrokontrolera </a:t>
            </a:r>
            <a:r>
              <a:rPr lang="pl-PL" b="1" dirty="0" err="1"/>
              <a:t>Arduino</a:t>
            </a:r>
            <a:endParaRPr lang="pl-PL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932040" y="5589240"/>
            <a:ext cx="4176464" cy="1045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l-PL" altLang="pl-PL" sz="1800" b="1" smtClean="0"/>
              <a:t>PROMOTOR:</a:t>
            </a:r>
          </a:p>
          <a:p>
            <a:pPr algn="r" fontAlgn="auto">
              <a:spcAft>
                <a:spcPts val="0"/>
              </a:spcAft>
            </a:pPr>
            <a:r>
              <a:rPr lang="pl-PL" altLang="pl-PL" sz="1800" b="1" smtClean="0"/>
              <a:t>PROF. UŚ DR HAB. PIOTR PORWIK</a:t>
            </a:r>
            <a:endParaRPr lang="en-US" altLang="pl-PL" sz="1800" b="1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468560" y="5578869"/>
            <a:ext cx="2808312" cy="1045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l-PL" altLang="pl-PL" sz="1800" b="1" dirty="0" smtClean="0"/>
              <a:t>DYPLOMANT:</a:t>
            </a:r>
          </a:p>
          <a:p>
            <a:pPr algn="r" fontAlgn="auto">
              <a:spcAft>
                <a:spcPts val="0"/>
              </a:spcAft>
            </a:pPr>
            <a:r>
              <a:rPr lang="pl-PL" altLang="pl-PL" sz="1800" b="1" dirty="0" smtClean="0"/>
              <a:t>MARIUSZ KONIOR</a:t>
            </a:r>
            <a:endParaRPr lang="en-US" altLang="pl-PL" sz="18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64160" y="1997224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PRACA MAGISTERSKA</a:t>
            </a:r>
            <a:endParaRPr lang="en-US" altLang="pl-PL" sz="3200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</a:t>
            </a:r>
            <a:endParaRPr lang="en-US" altLang="pl-PL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SYSTEM CD.</a:t>
            </a:r>
            <a:endParaRPr lang="en-US" altLang="pl-PL" b="1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803916"/>
            <a:ext cx="5472608" cy="5009459"/>
          </a:xfrm>
          <a:prstGeom prst="rect">
            <a:avLst/>
          </a:prstGeom>
        </p:spPr>
      </p:pic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467544" y="1269404"/>
            <a:ext cx="3960440" cy="461935"/>
            <a:chOff x="480" y="2587"/>
            <a:chExt cx="2112" cy="288"/>
          </a:xfrm>
        </p:grpSpPr>
        <p:grpSp>
          <p:nvGrpSpPr>
            <p:cNvPr id="6" name="Group 130"/>
            <p:cNvGrpSpPr>
              <a:grpSpLocks/>
            </p:cNvGrpSpPr>
            <p:nvPr/>
          </p:nvGrpSpPr>
          <p:grpSpPr bwMode="auto">
            <a:xfrm>
              <a:off x="825" y="2630"/>
              <a:ext cx="1767" cy="208"/>
              <a:chOff x="1497" y="907"/>
              <a:chExt cx="2052" cy="241"/>
            </a:xfrm>
          </p:grpSpPr>
          <p:sp>
            <p:nvSpPr>
              <p:cNvPr id="12" name="AutoShape 131"/>
              <p:cNvSpPr>
                <a:spLocks noChangeArrowheads="1"/>
              </p:cNvSpPr>
              <p:nvPr/>
            </p:nvSpPr>
            <p:spPr bwMode="auto">
              <a:xfrm>
                <a:off x="1497" y="907"/>
                <a:ext cx="2052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132"/>
              <p:cNvSpPr>
                <a:spLocks noChangeArrowheads="1"/>
              </p:cNvSpPr>
              <p:nvPr/>
            </p:nvSpPr>
            <p:spPr bwMode="auto">
              <a:xfrm>
                <a:off x="1543" y="918"/>
                <a:ext cx="1975" cy="15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" name="Group 139"/>
            <p:cNvGrpSpPr>
              <a:grpSpLocks/>
            </p:cNvGrpSpPr>
            <p:nvPr/>
          </p:nvGrpSpPr>
          <p:grpSpPr bwMode="auto">
            <a:xfrm>
              <a:off x="480" y="2587"/>
              <a:ext cx="288" cy="288"/>
              <a:chOff x="1392" y="1076"/>
              <a:chExt cx="288" cy="288"/>
            </a:xfrm>
          </p:grpSpPr>
          <p:sp>
            <p:nvSpPr>
              <p:cNvPr id="10" name="Oval 140"/>
              <p:cNvSpPr>
                <a:spLocks noChangeArrowheads="1"/>
              </p:cNvSpPr>
              <p:nvPr/>
            </p:nvSpPr>
            <p:spPr bwMode="auto">
              <a:xfrm rot="1009471" flipH="1">
                <a:off x="1392" y="1076"/>
                <a:ext cx="288" cy="2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41"/>
              <p:cNvSpPr>
                <a:spLocks noChangeArrowheads="1"/>
              </p:cNvSpPr>
              <p:nvPr/>
            </p:nvSpPr>
            <p:spPr bwMode="auto">
              <a:xfrm rot="19713862" flipH="1">
                <a:off x="1413" y="1091"/>
                <a:ext cx="189" cy="15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pl-PL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 Box 148"/>
            <p:cNvSpPr txBox="1">
              <a:spLocks noChangeArrowheads="1"/>
            </p:cNvSpPr>
            <p:nvPr/>
          </p:nvSpPr>
          <p:spPr bwMode="auto">
            <a:xfrm rot="1146583">
              <a:off x="537" y="2601"/>
              <a:ext cx="17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l-PL" altLang="pl-PL" sz="2000" b="1" dirty="0" smtClean="0">
                  <a:solidFill>
                    <a:schemeClr val="bg1"/>
                  </a:solidFill>
                </a:rPr>
                <a:t>1</a:t>
              </a:r>
              <a:endParaRPr lang="en-US" altLang="pl-PL" sz="2000" dirty="0"/>
            </a:p>
          </p:txBody>
        </p:sp>
        <p:sp>
          <p:nvSpPr>
            <p:cNvPr id="9" name="Text Box 151"/>
            <p:cNvSpPr txBox="1">
              <a:spLocks noChangeArrowheads="1"/>
            </p:cNvSpPr>
            <p:nvPr/>
          </p:nvSpPr>
          <p:spPr bwMode="auto">
            <a:xfrm>
              <a:off x="915" y="2619"/>
              <a:ext cx="158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AMODUŁ MONITORINGU </a:t>
              </a:r>
              <a:endParaRPr lang="en-US" altLang="pl-PL" sz="1800" b="1" dirty="0"/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867128" y="-747464"/>
            <a:ext cx="2105472" cy="1440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10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42267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SYSTEM CD.</a:t>
            </a:r>
            <a:endParaRPr lang="en-US" altLang="pl-PL" b="1" dirty="0"/>
          </a:p>
        </p:txBody>
      </p:sp>
      <p:pic>
        <p:nvPicPr>
          <p:cNvPr id="156673" name="Obraz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420385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328915" y="1269470"/>
            <a:ext cx="5683245" cy="508449"/>
            <a:chOff x="482" y="2558"/>
            <a:chExt cx="2110" cy="317"/>
          </a:xfrm>
        </p:grpSpPr>
        <p:grpSp>
          <p:nvGrpSpPr>
            <p:cNvPr id="6" name="Group 130"/>
            <p:cNvGrpSpPr>
              <a:grpSpLocks/>
            </p:cNvGrpSpPr>
            <p:nvPr/>
          </p:nvGrpSpPr>
          <p:grpSpPr bwMode="auto">
            <a:xfrm>
              <a:off x="825" y="2630"/>
              <a:ext cx="1767" cy="208"/>
              <a:chOff x="1497" y="907"/>
              <a:chExt cx="2052" cy="241"/>
            </a:xfrm>
          </p:grpSpPr>
          <p:sp>
            <p:nvSpPr>
              <p:cNvPr id="12" name="AutoShape 131"/>
              <p:cNvSpPr>
                <a:spLocks noChangeArrowheads="1"/>
              </p:cNvSpPr>
              <p:nvPr/>
            </p:nvSpPr>
            <p:spPr bwMode="auto">
              <a:xfrm>
                <a:off x="1497" y="907"/>
                <a:ext cx="2052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132"/>
              <p:cNvSpPr>
                <a:spLocks noChangeArrowheads="1"/>
              </p:cNvSpPr>
              <p:nvPr/>
            </p:nvSpPr>
            <p:spPr bwMode="auto">
              <a:xfrm>
                <a:off x="1543" y="918"/>
                <a:ext cx="1975" cy="15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" name="Group 139"/>
            <p:cNvGrpSpPr>
              <a:grpSpLocks/>
            </p:cNvGrpSpPr>
            <p:nvPr/>
          </p:nvGrpSpPr>
          <p:grpSpPr bwMode="auto">
            <a:xfrm>
              <a:off x="482" y="2558"/>
              <a:ext cx="288" cy="317"/>
              <a:chOff x="1394" y="1047"/>
              <a:chExt cx="288" cy="317"/>
            </a:xfrm>
          </p:grpSpPr>
          <p:sp>
            <p:nvSpPr>
              <p:cNvPr id="10" name="Oval 140"/>
              <p:cNvSpPr>
                <a:spLocks noChangeArrowheads="1"/>
              </p:cNvSpPr>
              <p:nvPr/>
            </p:nvSpPr>
            <p:spPr bwMode="auto">
              <a:xfrm rot="1009471" flipH="1">
                <a:off x="1394" y="1049"/>
                <a:ext cx="288" cy="3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41"/>
              <p:cNvSpPr>
                <a:spLocks noChangeArrowheads="1"/>
              </p:cNvSpPr>
              <p:nvPr/>
            </p:nvSpPr>
            <p:spPr bwMode="auto">
              <a:xfrm rot="19713862" flipH="1">
                <a:off x="1429" y="1047"/>
                <a:ext cx="157" cy="308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pl-PL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 Box 148"/>
            <p:cNvSpPr txBox="1">
              <a:spLocks noChangeArrowheads="1"/>
            </p:cNvSpPr>
            <p:nvPr/>
          </p:nvSpPr>
          <p:spPr bwMode="auto">
            <a:xfrm rot="1146583">
              <a:off x="563" y="2609"/>
              <a:ext cx="152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pl-PL" altLang="pl-PL" sz="2000" b="1" dirty="0">
                  <a:solidFill>
                    <a:schemeClr val="bg1"/>
                  </a:solidFill>
                </a:rPr>
                <a:t>2</a:t>
              </a:r>
              <a:endParaRPr lang="en-US" altLang="pl-PL" sz="2000" dirty="0"/>
            </a:p>
          </p:txBody>
        </p:sp>
        <p:sp>
          <p:nvSpPr>
            <p:cNvPr id="9" name="Text Box 151"/>
            <p:cNvSpPr txBox="1">
              <a:spLocks noChangeArrowheads="1"/>
            </p:cNvSpPr>
            <p:nvPr/>
          </p:nvSpPr>
          <p:spPr bwMode="auto">
            <a:xfrm>
              <a:off x="915" y="2619"/>
              <a:ext cx="158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MODUŁ PSYCHOFIZJOLOGICZNY</a:t>
              </a:r>
              <a:endParaRPr lang="en-US" altLang="pl-PL" sz="1800" b="1" dirty="0"/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867128" y="6896"/>
            <a:ext cx="61004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11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17235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SYSTEM CD.</a:t>
            </a:r>
            <a:endParaRPr lang="en-US" altLang="pl-PL" b="1" dirty="0"/>
          </a:p>
        </p:txBody>
      </p:sp>
      <p:pic>
        <p:nvPicPr>
          <p:cNvPr id="145409" name="Obraz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99" y="1916832"/>
            <a:ext cx="718101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467544" y="1269404"/>
            <a:ext cx="5400600" cy="461935"/>
            <a:chOff x="480" y="2587"/>
            <a:chExt cx="2112" cy="288"/>
          </a:xfrm>
        </p:grpSpPr>
        <p:grpSp>
          <p:nvGrpSpPr>
            <p:cNvPr id="6" name="Group 130"/>
            <p:cNvGrpSpPr>
              <a:grpSpLocks/>
            </p:cNvGrpSpPr>
            <p:nvPr/>
          </p:nvGrpSpPr>
          <p:grpSpPr bwMode="auto">
            <a:xfrm>
              <a:off x="825" y="2630"/>
              <a:ext cx="1767" cy="208"/>
              <a:chOff x="1497" y="907"/>
              <a:chExt cx="2052" cy="241"/>
            </a:xfrm>
          </p:grpSpPr>
          <p:sp>
            <p:nvSpPr>
              <p:cNvPr id="12" name="AutoShape 131"/>
              <p:cNvSpPr>
                <a:spLocks noChangeArrowheads="1"/>
              </p:cNvSpPr>
              <p:nvPr/>
            </p:nvSpPr>
            <p:spPr bwMode="auto">
              <a:xfrm>
                <a:off x="1497" y="907"/>
                <a:ext cx="2052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132"/>
              <p:cNvSpPr>
                <a:spLocks noChangeArrowheads="1"/>
              </p:cNvSpPr>
              <p:nvPr/>
            </p:nvSpPr>
            <p:spPr bwMode="auto">
              <a:xfrm>
                <a:off x="1543" y="918"/>
                <a:ext cx="1975" cy="15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" name="Group 139"/>
            <p:cNvGrpSpPr>
              <a:grpSpLocks/>
            </p:cNvGrpSpPr>
            <p:nvPr/>
          </p:nvGrpSpPr>
          <p:grpSpPr bwMode="auto">
            <a:xfrm>
              <a:off x="480" y="2587"/>
              <a:ext cx="288" cy="288"/>
              <a:chOff x="1392" y="1076"/>
              <a:chExt cx="288" cy="288"/>
            </a:xfrm>
          </p:grpSpPr>
          <p:sp>
            <p:nvSpPr>
              <p:cNvPr id="10" name="Oval 140"/>
              <p:cNvSpPr>
                <a:spLocks noChangeArrowheads="1"/>
              </p:cNvSpPr>
              <p:nvPr/>
            </p:nvSpPr>
            <p:spPr bwMode="auto">
              <a:xfrm rot="1009471" flipH="1">
                <a:off x="1392" y="1076"/>
                <a:ext cx="288" cy="2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41"/>
              <p:cNvSpPr>
                <a:spLocks noChangeArrowheads="1"/>
              </p:cNvSpPr>
              <p:nvPr/>
            </p:nvSpPr>
            <p:spPr bwMode="auto">
              <a:xfrm rot="19713862" flipH="1">
                <a:off x="1433" y="1086"/>
                <a:ext cx="180" cy="272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pl-PL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 Box 148"/>
            <p:cNvSpPr txBox="1">
              <a:spLocks noChangeArrowheads="1"/>
            </p:cNvSpPr>
            <p:nvPr/>
          </p:nvSpPr>
          <p:spPr bwMode="auto">
            <a:xfrm rot="1146583">
              <a:off x="560" y="2601"/>
              <a:ext cx="128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l-PL" altLang="pl-PL" sz="2000" b="1" dirty="0">
                  <a:solidFill>
                    <a:schemeClr val="bg1"/>
                  </a:solidFill>
                </a:rPr>
                <a:t>3</a:t>
              </a:r>
              <a:endParaRPr lang="en-US" altLang="pl-PL" sz="2000" dirty="0"/>
            </a:p>
          </p:txBody>
        </p:sp>
        <p:sp>
          <p:nvSpPr>
            <p:cNvPr id="9" name="Text Box 151"/>
            <p:cNvSpPr txBox="1">
              <a:spLocks noChangeArrowheads="1"/>
            </p:cNvSpPr>
            <p:nvPr/>
          </p:nvSpPr>
          <p:spPr bwMode="auto">
            <a:xfrm>
              <a:off x="915" y="2619"/>
              <a:ext cx="158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MODUŁ WYTRZYMAŁOŚCIOWY</a:t>
              </a:r>
              <a:endParaRPr lang="en-US" altLang="pl-PL" sz="1800" b="1" dirty="0"/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867128" y="-531440"/>
            <a:ext cx="1817440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12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1070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SYSTEM CD.</a:t>
            </a:r>
            <a:endParaRPr lang="en-US" altLang="pl-PL" b="1" dirty="0"/>
          </a:p>
        </p:txBody>
      </p:sp>
      <p:pic>
        <p:nvPicPr>
          <p:cNvPr id="157698" name="Obraz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718101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467544" y="1269404"/>
            <a:ext cx="5544616" cy="461935"/>
            <a:chOff x="480" y="2587"/>
            <a:chExt cx="2112" cy="288"/>
          </a:xfrm>
        </p:grpSpPr>
        <p:grpSp>
          <p:nvGrpSpPr>
            <p:cNvPr id="6" name="Group 130"/>
            <p:cNvGrpSpPr>
              <a:grpSpLocks/>
            </p:cNvGrpSpPr>
            <p:nvPr/>
          </p:nvGrpSpPr>
          <p:grpSpPr bwMode="auto">
            <a:xfrm>
              <a:off x="825" y="2630"/>
              <a:ext cx="1767" cy="208"/>
              <a:chOff x="1497" y="907"/>
              <a:chExt cx="2052" cy="241"/>
            </a:xfrm>
          </p:grpSpPr>
          <p:sp>
            <p:nvSpPr>
              <p:cNvPr id="12" name="AutoShape 131"/>
              <p:cNvSpPr>
                <a:spLocks noChangeArrowheads="1"/>
              </p:cNvSpPr>
              <p:nvPr/>
            </p:nvSpPr>
            <p:spPr bwMode="auto">
              <a:xfrm>
                <a:off x="1497" y="907"/>
                <a:ext cx="2052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132"/>
              <p:cNvSpPr>
                <a:spLocks noChangeArrowheads="1"/>
              </p:cNvSpPr>
              <p:nvPr/>
            </p:nvSpPr>
            <p:spPr bwMode="auto">
              <a:xfrm>
                <a:off x="1543" y="918"/>
                <a:ext cx="1975" cy="15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" name="Group 139"/>
            <p:cNvGrpSpPr>
              <a:grpSpLocks/>
            </p:cNvGrpSpPr>
            <p:nvPr/>
          </p:nvGrpSpPr>
          <p:grpSpPr bwMode="auto">
            <a:xfrm>
              <a:off x="480" y="2587"/>
              <a:ext cx="288" cy="288"/>
              <a:chOff x="1392" y="1076"/>
              <a:chExt cx="288" cy="288"/>
            </a:xfrm>
          </p:grpSpPr>
          <p:sp>
            <p:nvSpPr>
              <p:cNvPr id="10" name="Oval 140"/>
              <p:cNvSpPr>
                <a:spLocks noChangeArrowheads="1"/>
              </p:cNvSpPr>
              <p:nvPr/>
            </p:nvSpPr>
            <p:spPr bwMode="auto">
              <a:xfrm rot="1009471" flipH="1">
                <a:off x="1392" y="1076"/>
                <a:ext cx="288" cy="2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41"/>
              <p:cNvSpPr>
                <a:spLocks noChangeArrowheads="1"/>
              </p:cNvSpPr>
              <p:nvPr/>
            </p:nvSpPr>
            <p:spPr bwMode="auto">
              <a:xfrm rot="19713862" flipH="1">
                <a:off x="1412" y="1109"/>
                <a:ext cx="151" cy="13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pl-PL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 Box 148"/>
            <p:cNvSpPr txBox="1">
              <a:spLocks noChangeArrowheads="1"/>
            </p:cNvSpPr>
            <p:nvPr/>
          </p:nvSpPr>
          <p:spPr bwMode="auto">
            <a:xfrm rot="1146583">
              <a:off x="562" y="2601"/>
              <a:ext cx="12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l-PL" altLang="pl-PL" sz="2000" b="1" dirty="0">
                  <a:solidFill>
                    <a:schemeClr val="bg1"/>
                  </a:solidFill>
                </a:rPr>
                <a:t>4</a:t>
              </a:r>
              <a:endParaRPr lang="en-US" altLang="pl-PL" sz="2000" dirty="0"/>
            </a:p>
          </p:txBody>
        </p:sp>
        <p:sp>
          <p:nvSpPr>
            <p:cNvPr id="9" name="Text Box 151"/>
            <p:cNvSpPr txBox="1">
              <a:spLocks noChangeArrowheads="1"/>
            </p:cNvSpPr>
            <p:nvPr/>
          </p:nvSpPr>
          <p:spPr bwMode="auto">
            <a:xfrm>
              <a:off x="915" y="2619"/>
              <a:ext cx="158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MODUŁ BADANIA SŁUCHU</a:t>
              </a:r>
              <a:endParaRPr lang="en-US" altLang="pl-PL" sz="1800" b="1" dirty="0"/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867128" y="-531440"/>
            <a:ext cx="1889448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13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12512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SYSTEM CD.</a:t>
            </a:r>
            <a:endParaRPr lang="en-US" altLang="pl-PL" b="1" dirty="0"/>
          </a:p>
        </p:txBody>
      </p:sp>
      <p:pic>
        <p:nvPicPr>
          <p:cNvPr id="158722" name="Obraz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32856"/>
            <a:ext cx="7230616" cy="435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467544" y="1269404"/>
            <a:ext cx="5544616" cy="461935"/>
            <a:chOff x="480" y="2587"/>
            <a:chExt cx="2112" cy="288"/>
          </a:xfrm>
        </p:grpSpPr>
        <p:grpSp>
          <p:nvGrpSpPr>
            <p:cNvPr id="6" name="Group 130"/>
            <p:cNvGrpSpPr>
              <a:grpSpLocks/>
            </p:cNvGrpSpPr>
            <p:nvPr/>
          </p:nvGrpSpPr>
          <p:grpSpPr bwMode="auto">
            <a:xfrm>
              <a:off x="825" y="2630"/>
              <a:ext cx="1767" cy="208"/>
              <a:chOff x="1497" y="907"/>
              <a:chExt cx="2052" cy="241"/>
            </a:xfrm>
          </p:grpSpPr>
          <p:sp>
            <p:nvSpPr>
              <p:cNvPr id="12" name="AutoShape 131"/>
              <p:cNvSpPr>
                <a:spLocks noChangeArrowheads="1"/>
              </p:cNvSpPr>
              <p:nvPr/>
            </p:nvSpPr>
            <p:spPr bwMode="auto">
              <a:xfrm>
                <a:off x="1497" y="907"/>
                <a:ext cx="2052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132"/>
              <p:cNvSpPr>
                <a:spLocks noChangeArrowheads="1"/>
              </p:cNvSpPr>
              <p:nvPr/>
            </p:nvSpPr>
            <p:spPr bwMode="auto">
              <a:xfrm>
                <a:off x="1543" y="918"/>
                <a:ext cx="1975" cy="15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" name="Group 139"/>
            <p:cNvGrpSpPr>
              <a:grpSpLocks/>
            </p:cNvGrpSpPr>
            <p:nvPr/>
          </p:nvGrpSpPr>
          <p:grpSpPr bwMode="auto">
            <a:xfrm>
              <a:off x="480" y="2587"/>
              <a:ext cx="288" cy="288"/>
              <a:chOff x="1392" y="1076"/>
              <a:chExt cx="288" cy="288"/>
            </a:xfrm>
          </p:grpSpPr>
          <p:sp>
            <p:nvSpPr>
              <p:cNvPr id="10" name="Oval 140"/>
              <p:cNvSpPr>
                <a:spLocks noChangeArrowheads="1"/>
              </p:cNvSpPr>
              <p:nvPr/>
            </p:nvSpPr>
            <p:spPr bwMode="auto">
              <a:xfrm rot="1009471" flipH="1">
                <a:off x="1392" y="1076"/>
                <a:ext cx="288" cy="2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Oval 141"/>
              <p:cNvSpPr>
                <a:spLocks noChangeArrowheads="1"/>
              </p:cNvSpPr>
              <p:nvPr/>
            </p:nvSpPr>
            <p:spPr bwMode="auto">
              <a:xfrm rot="19713862" flipH="1">
                <a:off x="1412" y="1109"/>
                <a:ext cx="151" cy="13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pl-PL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 Box 148"/>
            <p:cNvSpPr txBox="1">
              <a:spLocks noChangeArrowheads="1"/>
            </p:cNvSpPr>
            <p:nvPr/>
          </p:nvSpPr>
          <p:spPr bwMode="auto">
            <a:xfrm rot="1146583">
              <a:off x="562" y="2601"/>
              <a:ext cx="12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pl-PL" altLang="pl-PL" sz="2000" b="1" dirty="0" smtClean="0">
                  <a:solidFill>
                    <a:schemeClr val="bg1"/>
                  </a:solidFill>
                </a:rPr>
                <a:t>5</a:t>
              </a:r>
              <a:endParaRPr lang="en-US" altLang="pl-PL" sz="2000" dirty="0"/>
            </a:p>
          </p:txBody>
        </p:sp>
        <p:sp>
          <p:nvSpPr>
            <p:cNvPr id="9" name="Text Box 151"/>
            <p:cNvSpPr txBox="1">
              <a:spLocks noChangeArrowheads="1"/>
            </p:cNvSpPr>
            <p:nvPr/>
          </p:nvSpPr>
          <p:spPr bwMode="auto">
            <a:xfrm>
              <a:off x="915" y="2619"/>
              <a:ext cx="158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MODUŁ BADANIA WZROKU</a:t>
              </a:r>
              <a:endParaRPr lang="en-US" altLang="pl-PL" sz="1800" b="1" dirty="0"/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867128" y="-99317"/>
            <a:ext cx="1529408" cy="792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14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7901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87" name="Group 83"/>
          <p:cNvGrpSpPr>
            <a:grpSpLocks/>
          </p:cNvGrpSpPr>
          <p:nvPr/>
        </p:nvGrpSpPr>
        <p:grpSpPr bwMode="auto">
          <a:xfrm>
            <a:off x="395536" y="1057035"/>
            <a:ext cx="6174638" cy="5572365"/>
            <a:chOff x="644" y="55"/>
            <a:chExt cx="4460" cy="4025"/>
          </a:xfrm>
        </p:grpSpPr>
        <p:grpSp>
          <p:nvGrpSpPr>
            <p:cNvPr id="72742" name="Group 38"/>
            <p:cNvGrpSpPr>
              <a:grpSpLocks/>
            </p:cNvGrpSpPr>
            <p:nvPr/>
          </p:nvGrpSpPr>
          <p:grpSpPr bwMode="auto">
            <a:xfrm>
              <a:off x="3672" y="164"/>
              <a:ext cx="1128" cy="1900"/>
              <a:chOff x="4368" y="231"/>
              <a:chExt cx="1128" cy="1900"/>
            </a:xfrm>
          </p:grpSpPr>
          <p:sp>
            <p:nvSpPr>
              <p:cNvPr id="72706" name="AutoShape 2"/>
              <p:cNvSpPr>
                <a:spLocks noChangeAspect="1" noChangeArrowheads="1" noTextEdit="1"/>
              </p:cNvSpPr>
              <p:nvPr/>
            </p:nvSpPr>
            <p:spPr bwMode="auto">
              <a:xfrm>
                <a:off x="4368" y="300"/>
                <a:ext cx="1128" cy="1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07" name="Freeform 3"/>
              <p:cNvSpPr>
                <a:spLocks/>
              </p:cNvSpPr>
              <p:nvPr/>
            </p:nvSpPr>
            <p:spPr bwMode="auto">
              <a:xfrm>
                <a:off x="4455" y="963"/>
                <a:ext cx="1036" cy="1168"/>
              </a:xfrm>
              <a:custGeom>
                <a:avLst/>
                <a:gdLst>
                  <a:gd name="T0" fmla="*/ 167 w 212"/>
                  <a:gd name="T1" fmla="*/ 239 h 239"/>
                  <a:gd name="T2" fmla="*/ 212 w 212"/>
                  <a:gd name="T3" fmla="*/ 219 h 239"/>
                  <a:gd name="T4" fmla="*/ 209 w 212"/>
                  <a:gd name="T5" fmla="*/ 138 h 239"/>
                  <a:gd name="T6" fmla="*/ 88 w 212"/>
                  <a:gd name="T7" fmla="*/ 11 h 239"/>
                  <a:gd name="T8" fmla="*/ 3 w 212"/>
                  <a:gd name="T9" fmla="*/ 60 h 239"/>
                  <a:gd name="T10" fmla="*/ 157 w 212"/>
                  <a:gd name="T11" fmla="*/ 129 h 239"/>
                  <a:gd name="T12" fmla="*/ 167 w 212"/>
                  <a:gd name="T13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239">
                    <a:moveTo>
                      <a:pt x="167" y="239"/>
                    </a:moveTo>
                    <a:cubicBezTo>
                      <a:pt x="212" y="219"/>
                      <a:pt x="212" y="219"/>
                      <a:pt x="212" y="219"/>
                    </a:cubicBezTo>
                    <a:cubicBezTo>
                      <a:pt x="212" y="219"/>
                      <a:pt x="211" y="159"/>
                      <a:pt x="209" y="138"/>
                    </a:cubicBezTo>
                    <a:cubicBezTo>
                      <a:pt x="207" y="118"/>
                      <a:pt x="192" y="0"/>
                      <a:pt x="88" y="11"/>
                    </a:cubicBezTo>
                    <a:cubicBezTo>
                      <a:pt x="0" y="20"/>
                      <a:pt x="3" y="60"/>
                      <a:pt x="3" y="60"/>
                    </a:cubicBezTo>
                    <a:cubicBezTo>
                      <a:pt x="157" y="129"/>
                      <a:pt x="157" y="129"/>
                      <a:pt x="157" y="129"/>
                    </a:cubicBezTo>
                    <a:lnTo>
                      <a:pt x="167" y="239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08" name="Freeform 4"/>
              <p:cNvSpPr>
                <a:spLocks/>
              </p:cNvSpPr>
              <p:nvPr/>
            </p:nvSpPr>
            <p:spPr bwMode="auto">
              <a:xfrm>
                <a:off x="4719" y="269"/>
                <a:ext cx="571" cy="731"/>
              </a:xfrm>
              <a:custGeom>
                <a:avLst/>
                <a:gdLst>
                  <a:gd name="T0" fmla="*/ 55 w 117"/>
                  <a:gd name="T1" fmla="*/ 0 h 150"/>
                  <a:gd name="T2" fmla="*/ 113 w 117"/>
                  <a:gd name="T3" fmla="*/ 68 h 150"/>
                  <a:gd name="T4" fmla="*/ 66 w 117"/>
                  <a:gd name="T5" fmla="*/ 147 h 150"/>
                  <a:gd name="T6" fmla="*/ 4 w 117"/>
                  <a:gd name="T7" fmla="*/ 76 h 150"/>
                  <a:gd name="T8" fmla="*/ 51 w 117"/>
                  <a:gd name="T9" fmla="*/ 1 h 150"/>
                  <a:gd name="T10" fmla="*/ 55 w 117"/>
                  <a:gd name="T1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50">
                    <a:moveTo>
                      <a:pt x="55" y="0"/>
                    </a:moveTo>
                    <a:cubicBezTo>
                      <a:pt x="84" y="0"/>
                      <a:pt x="109" y="30"/>
                      <a:pt x="113" y="68"/>
                    </a:cubicBezTo>
                    <a:cubicBezTo>
                      <a:pt x="117" y="109"/>
                      <a:pt x="96" y="144"/>
                      <a:pt x="66" y="147"/>
                    </a:cubicBezTo>
                    <a:cubicBezTo>
                      <a:pt x="36" y="150"/>
                      <a:pt x="8" y="116"/>
                      <a:pt x="4" y="76"/>
                    </a:cubicBezTo>
                    <a:cubicBezTo>
                      <a:pt x="0" y="35"/>
                      <a:pt x="21" y="4"/>
                      <a:pt x="51" y="1"/>
                    </a:cubicBezTo>
                    <a:cubicBezTo>
                      <a:pt x="53" y="1"/>
                      <a:pt x="54" y="1"/>
                      <a:pt x="55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09" name="Freeform 5"/>
              <p:cNvSpPr>
                <a:spLocks/>
              </p:cNvSpPr>
              <p:nvPr/>
            </p:nvSpPr>
            <p:spPr bwMode="auto">
              <a:xfrm>
                <a:off x="4793" y="273"/>
                <a:ext cx="405" cy="723"/>
              </a:xfrm>
              <a:custGeom>
                <a:avLst/>
                <a:gdLst>
                  <a:gd name="T0" fmla="*/ 0 w 297"/>
                  <a:gd name="T1" fmla="*/ 7 h 531"/>
                  <a:gd name="T2" fmla="*/ 129 w 297"/>
                  <a:gd name="T3" fmla="*/ 0 h 531"/>
                  <a:gd name="T4" fmla="*/ 297 w 297"/>
                  <a:gd name="T5" fmla="*/ 373 h 531"/>
                  <a:gd name="T6" fmla="*/ 190 w 297"/>
                  <a:gd name="T7" fmla="*/ 523 h 531"/>
                  <a:gd name="T8" fmla="*/ 68 w 297"/>
                  <a:gd name="T9" fmla="*/ 531 h 531"/>
                  <a:gd name="T10" fmla="*/ 0 w 297"/>
                  <a:gd name="T11" fmla="*/ 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7" h="531">
                    <a:moveTo>
                      <a:pt x="0" y="7"/>
                    </a:moveTo>
                    <a:lnTo>
                      <a:pt x="129" y="0"/>
                    </a:lnTo>
                    <a:lnTo>
                      <a:pt x="297" y="373"/>
                    </a:lnTo>
                    <a:lnTo>
                      <a:pt x="190" y="523"/>
                    </a:lnTo>
                    <a:lnTo>
                      <a:pt x="68" y="53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10" name="Freeform 6"/>
              <p:cNvSpPr>
                <a:spLocks/>
              </p:cNvSpPr>
              <p:nvPr/>
            </p:nvSpPr>
            <p:spPr bwMode="auto">
              <a:xfrm>
                <a:off x="4525" y="282"/>
                <a:ext cx="570" cy="733"/>
              </a:xfrm>
              <a:custGeom>
                <a:avLst/>
                <a:gdLst>
                  <a:gd name="T0" fmla="*/ 55 w 117"/>
                  <a:gd name="T1" fmla="*/ 0 h 150"/>
                  <a:gd name="T2" fmla="*/ 113 w 117"/>
                  <a:gd name="T3" fmla="*/ 68 h 150"/>
                  <a:gd name="T4" fmla="*/ 66 w 117"/>
                  <a:gd name="T5" fmla="*/ 147 h 150"/>
                  <a:gd name="T6" fmla="*/ 4 w 117"/>
                  <a:gd name="T7" fmla="*/ 79 h 150"/>
                  <a:gd name="T8" fmla="*/ 51 w 117"/>
                  <a:gd name="T9" fmla="*/ 0 h 150"/>
                  <a:gd name="T10" fmla="*/ 55 w 117"/>
                  <a:gd name="T1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50">
                    <a:moveTo>
                      <a:pt x="55" y="0"/>
                    </a:moveTo>
                    <a:cubicBezTo>
                      <a:pt x="84" y="0"/>
                      <a:pt x="109" y="29"/>
                      <a:pt x="113" y="68"/>
                    </a:cubicBezTo>
                    <a:cubicBezTo>
                      <a:pt x="117" y="109"/>
                      <a:pt x="96" y="144"/>
                      <a:pt x="66" y="147"/>
                    </a:cubicBezTo>
                    <a:cubicBezTo>
                      <a:pt x="36" y="150"/>
                      <a:pt x="8" y="120"/>
                      <a:pt x="4" y="79"/>
                    </a:cubicBezTo>
                    <a:cubicBezTo>
                      <a:pt x="0" y="39"/>
                      <a:pt x="21" y="3"/>
                      <a:pt x="51" y="0"/>
                    </a:cubicBezTo>
                    <a:cubicBezTo>
                      <a:pt x="52" y="0"/>
                      <a:pt x="53" y="0"/>
                      <a:pt x="55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11" name="Freeform 7"/>
              <p:cNvSpPr>
                <a:spLocks/>
              </p:cNvSpPr>
              <p:nvPr/>
            </p:nvSpPr>
            <p:spPr bwMode="auto">
              <a:xfrm>
                <a:off x="5031" y="1653"/>
                <a:ext cx="99" cy="370"/>
              </a:xfrm>
              <a:custGeom>
                <a:avLst/>
                <a:gdLst>
                  <a:gd name="T0" fmla="*/ 11 w 72"/>
                  <a:gd name="T1" fmla="*/ 272 h 272"/>
                  <a:gd name="T2" fmla="*/ 72 w 72"/>
                  <a:gd name="T3" fmla="*/ 240 h 272"/>
                  <a:gd name="T4" fmla="*/ 69 w 72"/>
                  <a:gd name="T5" fmla="*/ 3 h 272"/>
                  <a:gd name="T6" fmla="*/ 0 w 72"/>
                  <a:gd name="T7" fmla="*/ 0 h 272"/>
                  <a:gd name="T8" fmla="*/ 11 w 72"/>
                  <a:gd name="T9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72">
                    <a:moveTo>
                      <a:pt x="11" y="272"/>
                    </a:moveTo>
                    <a:lnTo>
                      <a:pt x="72" y="240"/>
                    </a:lnTo>
                    <a:lnTo>
                      <a:pt x="69" y="3"/>
                    </a:lnTo>
                    <a:lnTo>
                      <a:pt x="0" y="0"/>
                    </a:lnTo>
                    <a:lnTo>
                      <a:pt x="11" y="27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12" name="Freeform 8"/>
              <p:cNvSpPr>
                <a:spLocks/>
              </p:cNvSpPr>
              <p:nvPr/>
            </p:nvSpPr>
            <p:spPr bwMode="auto">
              <a:xfrm>
                <a:off x="4525" y="1443"/>
                <a:ext cx="96" cy="366"/>
              </a:xfrm>
              <a:custGeom>
                <a:avLst/>
                <a:gdLst>
                  <a:gd name="T0" fmla="*/ 10 w 71"/>
                  <a:gd name="T1" fmla="*/ 269 h 269"/>
                  <a:gd name="T2" fmla="*/ 71 w 71"/>
                  <a:gd name="T3" fmla="*/ 240 h 269"/>
                  <a:gd name="T4" fmla="*/ 68 w 71"/>
                  <a:gd name="T5" fmla="*/ 0 h 269"/>
                  <a:gd name="T6" fmla="*/ 0 w 71"/>
                  <a:gd name="T7" fmla="*/ 0 h 269"/>
                  <a:gd name="T8" fmla="*/ 10 w 71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269">
                    <a:moveTo>
                      <a:pt x="10" y="269"/>
                    </a:moveTo>
                    <a:lnTo>
                      <a:pt x="71" y="240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10" y="269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13" name="Freeform 9"/>
              <p:cNvSpPr>
                <a:spLocks/>
              </p:cNvSpPr>
              <p:nvPr/>
            </p:nvSpPr>
            <p:spPr bwMode="auto">
              <a:xfrm>
                <a:off x="4372" y="1042"/>
                <a:ext cx="905" cy="1089"/>
              </a:xfrm>
              <a:custGeom>
                <a:avLst/>
                <a:gdLst>
                  <a:gd name="T0" fmla="*/ 145 w 185"/>
                  <a:gd name="T1" fmla="*/ 203 h 223"/>
                  <a:gd name="T2" fmla="*/ 184 w 185"/>
                  <a:gd name="T3" fmla="*/ 223 h 223"/>
                  <a:gd name="T4" fmla="*/ 185 w 185"/>
                  <a:gd name="T5" fmla="*/ 176 h 223"/>
                  <a:gd name="T6" fmla="*/ 85 w 185"/>
                  <a:gd name="T7" fmla="*/ 3 h 223"/>
                  <a:gd name="T8" fmla="*/ 1 w 185"/>
                  <a:gd name="T9" fmla="*/ 82 h 223"/>
                  <a:gd name="T10" fmla="*/ 0 w 185"/>
                  <a:gd name="T11" fmla="*/ 145 h 223"/>
                  <a:gd name="T12" fmla="*/ 35 w 185"/>
                  <a:gd name="T13" fmla="*/ 157 h 223"/>
                  <a:gd name="T14" fmla="*/ 35 w 185"/>
                  <a:gd name="T15" fmla="*/ 90 h 223"/>
                  <a:gd name="T16" fmla="*/ 41 w 185"/>
                  <a:gd name="T17" fmla="*/ 92 h 223"/>
                  <a:gd name="T18" fmla="*/ 41 w 185"/>
                  <a:gd name="T19" fmla="*/ 159 h 223"/>
                  <a:gd name="T20" fmla="*/ 138 w 185"/>
                  <a:gd name="T21" fmla="*/ 201 h 223"/>
                  <a:gd name="T22" fmla="*/ 138 w 185"/>
                  <a:gd name="T23" fmla="*/ 130 h 223"/>
                  <a:gd name="T24" fmla="*/ 145 w 185"/>
                  <a:gd name="T25" fmla="*/ 132 h 223"/>
                  <a:gd name="T26" fmla="*/ 145 w 185"/>
                  <a:gd name="T27" fmla="*/ 2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223">
                    <a:moveTo>
                      <a:pt x="145" y="203"/>
                    </a:moveTo>
                    <a:cubicBezTo>
                      <a:pt x="184" y="223"/>
                      <a:pt x="184" y="223"/>
                      <a:pt x="184" y="223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5" y="176"/>
                      <a:pt x="184" y="7"/>
                      <a:pt x="85" y="3"/>
                    </a:cubicBezTo>
                    <a:cubicBezTo>
                      <a:pt x="3" y="0"/>
                      <a:pt x="2" y="76"/>
                      <a:pt x="1" y="82"/>
                    </a:cubicBezTo>
                    <a:cubicBezTo>
                      <a:pt x="0" y="88"/>
                      <a:pt x="0" y="145"/>
                      <a:pt x="0" y="145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159"/>
                      <a:pt x="41" y="159"/>
                      <a:pt x="41" y="159"/>
                    </a:cubicBezTo>
                    <a:cubicBezTo>
                      <a:pt x="138" y="201"/>
                      <a:pt x="138" y="201"/>
                      <a:pt x="138" y="201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45" y="132"/>
                      <a:pt x="145" y="132"/>
                      <a:pt x="145" y="132"/>
                    </a:cubicBezTo>
                    <a:lnTo>
                      <a:pt x="145" y="203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40" name="Freeform 36"/>
              <p:cNvSpPr>
                <a:spLocks/>
              </p:cNvSpPr>
              <p:nvPr/>
            </p:nvSpPr>
            <p:spPr bwMode="auto">
              <a:xfrm>
                <a:off x="4395" y="979"/>
                <a:ext cx="815" cy="624"/>
              </a:xfrm>
              <a:custGeom>
                <a:avLst/>
                <a:gdLst>
                  <a:gd name="T0" fmla="*/ 815 w 815"/>
                  <a:gd name="T1" fmla="*/ 521 h 624"/>
                  <a:gd name="T2" fmla="*/ 242 w 815"/>
                  <a:gd name="T3" fmla="*/ 77 h 624"/>
                  <a:gd name="T4" fmla="*/ 0 w 815"/>
                  <a:gd name="T5" fmla="*/ 354 h 624"/>
                  <a:gd name="T6" fmla="*/ 342 w 815"/>
                  <a:gd name="T7" fmla="*/ 519 h 624"/>
                  <a:gd name="T8" fmla="*/ 692 w 815"/>
                  <a:gd name="T9" fmla="*/ 536 h 624"/>
                  <a:gd name="T10" fmla="*/ 815 w 815"/>
                  <a:gd name="T11" fmla="*/ 521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4">
                    <a:moveTo>
                      <a:pt x="815" y="521"/>
                    </a:moveTo>
                    <a:cubicBezTo>
                      <a:pt x="732" y="210"/>
                      <a:pt x="557" y="0"/>
                      <a:pt x="242" y="77"/>
                    </a:cubicBezTo>
                    <a:cubicBezTo>
                      <a:pt x="39" y="138"/>
                      <a:pt x="17" y="298"/>
                      <a:pt x="0" y="354"/>
                    </a:cubicBezTo>
                    <a:cubicBezTo>
                      <a:pt x="17" y="428"/>
                      <a:pt x="290" y="414"/>
                      <a:pt x="342" y="519"/>
                    </a:cubicBezTo>
                    <a:cubicBezTo>
                      <a:pt x="394" y="624"/>
                      <a:pt x="613" y="536"/>
                      <a:pt x="692" y="536"/>
                    </a:cubicBezTo>
                    <a:cubicBezTo>
                      <a:pt x="771" y="536"/>
                      <a:pt x="790" y="524"/>
                      <a:pt x="815" y="52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18" name="Freeform 14"/>
              <p:cNvSpPr>
                <a:spLocks/>
              </p:cNvSpPr>
              <p:nvPr/>
            </p:nvSpPr>
            <p:spPr bwMode="auto">
              <a:xfrm>
                <a:off x="4505" y="231"/>
                <a:ext cx="583" cy="642"/>
              </a:xfrm>
              <a:custGeom>
                <a:avLst/>
                <a:gdLst>
                  <a:gd name="T0" fmla="*/ 556 w 583"/>
                  <a:gd name="T1" fmla="*/ 493 h 642"/>
                  <a:gd name="T2" fmla="*/ 211 w 583"/>
                  <a:gd name="T3" fmla="*/ 79 h 642"/>
                  <a:gd name="T4" fmla="*/ 101 w 583"/>
                  <a:gd name="T5" fmla="*/ 502 h 642"/>
                  <a:gd name="T6" fmla="*/ 556 w 583"/>
                  <a:gd name="T7" fmla="*/ 493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3" h="642">
                    <a:moveTo>
                      <a:pt x="556" y="493"/>
                    </a:moveTo>
                    <a:cubicBezTo>
                      <a:pt x="583" y="202"/>
                      <a:pt x="376" y="0"/>
                      <a:pt x="211" y="79"/>
                    </a:cubicBezTo>
                    <a:cubicBezTo>
                      <a:pt x="72" y="134"/>
                      <a:pt x="0" y="383"/>
                      <a:pt x="101" y="502"/>
                    </a:cubicBezTo>
                    <a:cubicBezTo>
                      <a:pt x="220" y="642"/>
                      <a:pt x="324" y="489"/>
                      <a:pt x="556" y="4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32" name="Freeform 28"/>
              <p:cNvSpPr>
                <a:spLocks/>
              </p:cNvSpPr>
              <p:nvPr/>
            </p:nvSpPr>
            <p:spPr bwMode="auto">
              <a:xfrm rot="-194520">
                <a:off x="4765" y="1166"/>
                <a:ext cx="98" cy="288"/>
              </a:xfrm>
              <a:custGeom>
                <a:avLst/>
                <a:gdLst>
                  <a:gd name="T0" fmla="*/ 6 w 17"/>
                  <a:gd name="T1" fmla="*/ 0 h 51"/>
                  <a:gd name="T2" fmla="*/ 1 w 17"/>
                  <a:gd name="T3" fmla="*/ 15 h 51"/>
                  <a:gd name="T4" fmla="*/ 7 w 17"/>
                  <a:gd name="T5" fmla="*/ 51 h 51"/>
                  <a:gd name="T6" fmla="*/ 17 w 17"/>
                  <a:gd name="T7" fmla="*/ 16 h 51"/>
                  <a:gd name="T8" fmla="*/ 14 w 17"/>
                  <a:gd name="T9" fmla="*/ 1 h 51"/>
                  <a:gd name="T10" fmla="*/ 6 w 1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6" y="0"/>
                    </a:moveTo>
                    <a:cubicBezTo>
                      <a:pt x="6" y="0"/>
                      <a:pt x="0" y="14"/>
                      <a:pt x="1" y="15"/>
                    </a:cubicBezTo>
                    <a:cubicBezTo>
                      <a:pt x="1" y="17"/>
                      <a:pt x="7" y="51"/>
                      <a:pt x="7" y="5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33" name="Oval 29"/>
              <p:cNvSpPr>
                <a:spLocks noChangeArrowheads="1"/>
              </p:cNvSpPr>
              <p:nvPr/>
            </p:nvSpPr>
            <p:spPr bwMode="auto">
              <a:xfrm rot="-194520">
                <a:off x="4783" y="1083"/>
                <a:ext cx="62" cy="67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736" name="Freeform 32"/>
              <p:cNvSpPr>
                <a:spLocks/>
              </p:cNvSpPr>
              <p:nvPr/>
            </p:nvSpPr>
            <p:spPr bwMode="auto">
              <a:xfrm rot="-194520">
                <a:off x="4768" y="1170"/>
                <a:ext cx="80" cy="270"/>
              </a:xfrm>
              <a:custGeom>
                <a:avLst/>
                <a:gdLst>
                  <a:gd name="T0" fmla="*/ 6 w 17"/>
                  <a:gd name="T1" fmla="*/ 0 h 51"/>
                  <a:gd name="T2" fmla="*/ 1 w 17"/>
                  <a:gd name="T3" fmla="*/ 15 h 51"/>
                  <a:gd name="T4" fmla="*/ 7 w 17"/>
                  <a:gd name="T5" fmla="*/ 51 h 51"/>
                  <a:gd name="T6" fmla="*/ 17 w 17"/>
                  <a:gd name="T7" fmla="*/ 16 h 51"/>
                  <a:gd name="T8" fmla="*/ 14 w 17"/>
                  <a:gd name="T9" fmla="*/ 1 h 51"/>
                  <a:gd name="T10" fmla="*/ 6 w 1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6" y="0"/>
                    </a:moveTo>
                    <a:cubicBezTo>
                      <a:pt x="6" y="0"/>
                      <a:pt x="0" y="14"/>
                      <a:pt x="1" y="15"/>
                    </a:cubicBezTo>
                    <a:cubicBezTo>
                      <a:pt x="1" y="17"/>
                      <a:pt x="7" y="51"/>
                      <a:pt x="7" y="5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3176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38" name="Oval 34"/>
              <p:cNvSpPr>
                <a:spLocks noChangeArrowheads="1"/>
              </p:cNvSpPr>
              <p:nvPr/>
            </p:nvSpPr>
            <p:spPr bwMode="auto">
              <a:xfrm rot="21405480" flipH="1">
                <a:off x="4786" y="1086"/>
                <a:ext cx="48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3176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2779" name="Group 75"/>
            <p:cNvGrpSpPr>
              <a:grpSpLocks/>
            </p:cNvGrpSpPr>
            <p:nvPr/>
          </p:nvGrpSpPr>
          <p:grpSpPr bwMode="auto">
            <a:xfrm>
              <a:off x="3179" y="2544"/>
              <a:ext cx="1925" cy="1536"/>
              <a:chOff x="3704" y="2544"/>
              <a:chExt cx="1925" cy="1536"/>
            </a:xfrm>
          </p:grpSpPr>
          <p:sp>
            <p:nvSpPr>
              <p:cNvPr id="72753" name="AutoShape 49"/>
              <p:cNvSpPr>
                <a:spLocks noChangeArrowheads="1"/>
              </p:cNvSpPr>
              <p:nvPr/>
            </p:nvSpPr>
            <p:spPr bwMode="auto">
              <a:xfrm>
                <a:off x="3704" y="2544"/>
                <a:ext cx="1871" cy="153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54" name="Freeform 50"/>
              <p:cNvSpPr>
                <a:spLocks/>
              </p:cNvSpPr>
              <p:nvPr/>
            </p:nvSpPr>
            <p:spPr bwMode="auto">
              <a:xfrm>
                <a:off x="3807" y="2553"/>
                <a:ext cx="1778" cy="819"/>
              </a:xfrm>
              <a:custGeom>
                <a:avLst/>
                <a:gdLst>
                  <a:gd name="T0" fmla="*/ 3 w 1471"/>
                  <a:gd name="T1" fmla="*/ 279 h 819"/>
                  <a:gd name="T2" fmla="*/ 245 w 1471"/>
                  <a:gd name="T3" fmla="*/ 7 h 819"/>
                  <a:gd name="T4" fmla="*/ 1211 w 1471"/>
                  <a:gd name="T5" fmla="*/ 9 h 819"/>
                  <a:gd name="T6" fmla="*/ 1431 w 1471"/>
                  <a:gd name="T7" fmla="*/ 387 h 819"/>
                  <a:gd name="T8" fmla="*/ 792 w 1471"/>
                  <a:gd name="T9" fmla="*/ 792 h 819"/>
                  <a:gd name="T10" fmla="*/ 8 w 1471"/>
                  <a:gd name="T11" fmla="*/ 594 h 819"/>
                  <a:gd name="T12" fmla="*/ 3 w 1471"/>
                  <a:gd name="T13" fmla="*/ 279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1" h="819">
                    <a:moveTo>
                      <a:pt x="3" y="279"/>
                    </a:moveTo>
                    <a:cubicBezTo>
                      <a:pt x="0" y="97"/>
                      <a:pt x="107" y="7"/>
                      <a:pt x="245" y="7"/>
                    </a:cubicBezTo>
                    <a:cubicBezTo>
                      <a:pt x="394" y="5"/>
                      <a:pt x="1054" y="0"/>
                      <a:pt x="1211" y="9"/>
                    </a:cubicBezTo>
                    <a:cubicBezTo>
                      <a:pt x="1368" y="19"/>
                      <a:pt x="1471" y="133"/>
                      <a:pt x="1431" y="387"/>
                    </a:cubicBezTo>
                    <a:cubicBezTo>
                      <a:pt x="1390" y="641"/>
                      <a:pt x="1138" y="766"/>
                      <a:pt x="792" y="792"/>
                    </a:cubicBezTo>
                    <a:cubicBezTo>
                      <a:pt x="446" y="819"/>
                      <a:pt x="5" y="811"/>
                      <a:pt x="8" y="594"/>
                    </a:cubicBezTo>
                    <a:cubicBezTo>
                      <a:pt x="11" y="377"/>
                      <a:pt x="3" y="453"/>
                      <a:pt x="3" y="2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3176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55" name="AutoShape 51"/>
              <p:cNvSpPr>
                <a:spLocks noChangeArrowheads="1"/>
              </p:cNvSpPr>
              <p:nvPr/>
            </p:nvSpPr>
            <p:spPr bwMode="auto">
              <a:xfrm>
                <a:off x="4121" y="2989"/>
                <a:ext cx="1406" cy="687"/>
              </a:xfrm>
              <a:prstGeom prst="roundRect">
                <a:avLst>
                  <a:gd name="adj" fmla="val 23296"/>
                </a:avLst>
              </a:prstGeom>
              <a:solidFill>
                <a:schemeClr val="accent1">
                  <a:alpha val="14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67" name="Rectangle 63"/>
              <p:cNvSpPr>
                <a:spLocks noChangeArrowheads="1"/>
              </p:cNvSpPr>
              <p:nvPr/>
            </p:nvSpPr>
            <p:spPr bwMode="auto">
              <a:xfrm>
                <a:off x="3840" y="3176"/>
                <a:ext cx="1789" cy="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2">
                            <a:gamma/>
                            <a:tint val="26667"/>
                            <a:invGamma/>
                          </a:schemeClr>
                        </a:gs>
                        <a:gs pos="100000">
                          <a:schemeClr val="bg2">
                            <a:alpha val="14999"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altLang="ko-KR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B. Wytrzymałościowe </a:t>
                </a:r>
              </a:p>
              <a:p>
                <a:pPr algn="l"/>
                <a:r>
                  <a:rPr lang="pl-PL" altLang="pl-PL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B. Psychofizjologiczne</a:t>
                </a:r>
              </a:p>
              <a:p>
                <a:pPr algn="l"/>
                <a:r>
                  <a:rPr lang="pl-PL" altLang="pl-PL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B. Wytrzymałości mięśni</a:t>
                </a:r>
                <a:endParaRPr lang="en-US" altLang="pl-PL" b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68" name="Rectangle 64"/>
              <p:cNvSpPr>
                <a:spLocks noChangeArrowheads="1"/>
              </p:cNvSpPr>
              <p:nvPr/>
            </p:nvSpPr>
            <p:spPr bwMode="auto">
              <a:xfrm>
                <a:off x="4076" y="2548"/>
                <a:ext cx="1136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2">
                            <a:gamma/>
                            <a:tint val="26667"/>
                            <a:invGamma/>
                          </a:schemeClr>
                        </a:gs>
                        <a:gs pos="100000">
                          <a:schemeClr val="bg2">
                            <a:alpha val="14999"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altLang="ko-KR" b="1" baseline="-25000" dirty="0" smtClean="0">
                    <a:solidFill>
                      <a:schemeClr val="accent1"/>
                    </a:solidFill>
                    <a:ea typeface="굴림" panose="020B0600000101010101" pitchFamily="34" charset="-127"/>
                  </a:rPr>
                  <a:t>BADANIA </a:t>
                </a:r>
              </a:p>
              <a:p>
                <a:r>
                  <a:rPr lang="pl-PL" altLang="ko-KR" b="1" baseline="-25000" dirty="0" smtClean="0">
                    <a:solidFill>
                      <a:schemeClr val="accent1"/>
                    </a:solidFill>
                    <a:ea typeface="굴림" panose="020B0600000101010101" pitchFamily="34" charset="-127"/>
                  </a:rPr>
                  <a:t>OBIEKTYWNE</a:t>
                </a:r>
                <a:endParaRPr lang="en-US" altLang="pl-PL" b="1" baseline="-250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2786" name="Group 82"/>
            <p:cNvGrpSpPr>
              <a:grpSpLocks/>
            </p:cNvGrpSpPr>
            <p:nvPr/>
          </p:nvGrpSpPr>
          <p:grpSpPr bwMode="auto">
            <a:xfrm>
              <a:off x="644" y="2544"/>
              <a:ext cx="2126" cy="1536"/>
              <a:chOff x="1691" y="2514"/>
              <a:chExt cx="2126" cy="1536"/>
            </a:xfrm>
          </p:grpSpPr>
          <p:grpSp>
            <p:nvGrpSpPr>
              <p:cNvPr id="72748" name="Group 44"/>
              <p:cNvGrpSpPr>
                <a:grpSpLocks/>
              </p:cNvGrpSpPr>
              <p:nvPr/>
            </p:nvGrpSpPr>
            <p:grpSpPr bwMode="auto">
              <a:xfrm>
                <a:off x="1691" y="2514"/>
                <a:ext cx="2126" cy="1536"/>
                <a:chOff x="1316" y="240"/>
                <a:chExt cx="2126" cy="1536"/>
              </a:xfrm>
            </p:grpSpPr>
            <p:sp>
              <p:nvSpPr>
                <p:cNvPr id="72749" name="AutoShape 45"/>
                <p:cNvSpPr>
                  <a:spLocks noChangeArrowheads="1"/>
                </p:cNvSpPr>
                <p:nvPr/>
              </p:nvSpPr>
              <p:spPr bwMode="auto">
                <a:xfrm>
                  <a:off x="1344" y="240"/>
                  <a:ext cx="2098" cy="153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l-PL"/>
                </a:p>
              </p:txBody>
            </p:sp>
            <p:sp>
              <p:nvSpPr>
                <p:cNvPr id="72750" name="Freeform 46"/>
                <p:cNvSpPr>
                  <a:spLocks/>
                </p:cNvSpPr>
                <p:nvPr/>
              </p:nvSpPr>
              <p:spPr bwMode="auto">
                <a:xfrm>
                  <a:off x="1439" y="249"/>
                  <a:ext cx="1996" cy="819"/>
                </a:xfrm>
                <a:custGeom>
                  <a:avLst/>
                  <a:gdLst>
                    <a:gd name="T0" fmla="*/ 3 w 1471"/>
                    <a:gd name="T1" fmla="*/ 279 h 819"/>
                    <a:gd name="T2" fmla="*/ 245 w 1471"/>
                    <a:gd name="T3" fmla="*/ 7 h 819"/>
                    <a:gd name="T4" fmla="*/ 1211 w 1471"/>
                    <a:gd name="T5" fmla="*/ 9 h 819"/>
                    <a:gd name="T6" fmla="*/ 1431 w 1471"/>
                    <a:gd name="T7" fmla="*/ 387 h 819"/>
                    <a:gd name="T8" fmla="*/ 792 w 1471"/>
                    <a:gd name="T9" fmla="*/ 792 h 819"/>
                    <a:gd name="T10" fmla="*/ 8 w 1471"/>
                    <a:gd name="T11" fmla="*/ 594 h 819"/>
                    <a:gd name="T12" fmla="*/ 3 w 1471"/>
                    <a:gd name="T13" fmla="*/ 279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71" h="819">
                      <a:moveTo>
                        <a:pt x="3" y="279"/>
                      </a:moveTo>
                      <a:cubicBezTo>
                        <a:pt x="0" y="97"/>
                        <a:pt x="107" y="7"/>
                        <a:pt x="245" y="7"/>
                      </a:cubicBezTo>
                      <a:cubicBezTo>
                        <a:pt x="394" y="5"/>
                        <a:pt x="1054" y="0"/>
                        <a:pt x="1211" y="9"/>
                      </a:cubicBezTo>
                      <a:cubicBezTo>
                        <a:pt x="1368" y="19"/>
                        <a:pt x="1471" y="133"/>
                        <a:pt x="1431" y="387"/>
                      </a:cubicBezTo>
                      <a:cubicBezTo>
                        <a:pt x="1390" y="641"/>
                        <a:pt x="1138" y="766"/>
                        <a:pt x="792" y="792"/>
                      </a:cubicBezTo>
                      <a:cubicBezTo>
                        <a:pt x="446" y="819"/>
                        <a:pt x="5" y="811"/>
                        <a:pt x="8" y="594"/>
                      </a:cubicBezTo>
                      <a:cubicBezTo>
                        <a:pt x="11" y="377"/>
                        <a:pt x="3" y="453"/>
                        <a:pt x="3" y="279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chemeClr val="bg2">
                        <a:gamma/>
                        <a:tint val="31765"/>
                        <a:invGamma/>
                      </a:schemeClr>
                    </a:gs>
                    <a:gs pos="100000">
                      <a:schemeClr val="bg2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l-PL"/>
                </a:p>
              </p:txBody>
            </p:sp>
            <p:sp>
              <p:nvSpPr>
                <p:cNvPr id="72751" name="AutoShape 47"/>
                <p:cNvSpPr>
                  <a:spLocks noChangeArrowheads="1"/>
                </p:cNvSpPr>
                <p:nvPr/>
              </p:nvSpPr>
              <p:spPr bwMode="auto">
                <a:xfrm>
                  <a:off x="1316" y="699"/>
                  <a:ext cx="1406" cy="687"/>
                </a:xfrm>
                <a:prstGeom prst="roundRect">
                  <a:avLst>
                    <a:gd name="adj" fmla="val 23296"/>
                  </a:avLst>
                </a:prstGeom>
                <a:solidFill>
                  <a:schemeClr val="bg2">
                    <a:alpha val="14999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l-PL"/>
                </a:p>
              </p:txBody>
            </p:sp>
          </p:grpSp>
          <p:sp>
            <p:nvSpPr>
              <p:cNvPr id="72771" name="Rectangle 67"/>
              <p:cNvSpPr>
                <a:spLocks noChangeArrowheads="1"/>
              </p:cNvSpPr>
              <p:nvPr/>
            </p:nvSpPr>
            <p:spPr bwMode="auto">
              <a:xfrm>
                <a:off x="1729" y="3143"/>
                <a:ext cx="2055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2">
                            <a:gamma/>
                            <a:tint val="26667"/>
                            <a:invGamma/>
                          </a:schemeClr>
                        </a:gs>
                        <a:gs pos="100000">
                          <a:schemeClr val="bg2">
                            <a:alpha val="14999"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altLang="ko-KR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Wiedza zaimplementowana</a:t>
                </a:r>
                <a:endParaRPr lang="en-US" altLang="ko-KR" b="1" baseline="-25000" dirty="0">
                  <a:solidFill>
                    <a:schemeClr val="bg1"/>
                  </a:solidFill>
                  <a:ea typeface="굴림" panose="020B0600000101010101" pitchFamily="34" charset="-127"/>
                </a:endParaRPr>
              </a:p>
              <a:p>
                <a:pPr algn="l"/>
                <a:r>
                  <a:rPr lang="pl-PL" altLang="ko-KR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Wiedza pozyskana</a:t>
                </a:r>
                <a:endParaRPr lang="en-US" altLang="pl-PL" b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72" name="Rectangle 68"/>
              <p:cNvSpPr>
                <a:spLocks noChangeArrowheads="1"/>
              </p:cNvSpPr>
              <p:nvPr/>
            </p:nvSpPr>
            <p:spPr bwMode="auto">
              <a:xfrm>
                <a:off x="2095" y="2603"/>
                <a:ext cx="1480" cy="3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2">
                            <a:gamma/>
                            <a:tint val="26667"/>
                            <a:invGamma/>
                          </a:schemeClr>
                        </a:gs>
                        <a:gs pos="100000">
                          <a:schemeClr val="bg2">
                            <a:alpha val="14999"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altLang="pl-PL" b="1" baseline="-25000" dirty="0" smtClean="0">
                    <a:solidFill>
                      <a:schemeClr val="bg2"/>
                    </a:solidFill>
                    <a:ea typeface="굴림" panose="020B0600000101010101" pitchFamily="34" charset="-127"/>
                  </a:rPr>
                  <a:t>BAZA</a:t>
                </a:r>
                <a:r>
                  <a:rPr lang="pl-PL" altLang="pl-PL" b="1" dirty="0" smtClean="0">
                    <a:solidFill>
                      <a:schemeClr val="bg2"/>
                    </a:solidFill>
                    <a:ea typeface="굴림" panose="020B0600000101010101" pitchFamily="34" charset="-127"/>
                  </a:rPr>
                  <a:t> </a:t>
                </a:r>
                <a:r>
                  <a:rPr lang="pl-PL" altLang="pl-PL" b="1" baseline="-25000" dirty="0" smtClean="0">
                    <a:solidFill>
                      <a:schemeClr val="bg2"/>
                    </a:solidFill>
                    <a:ea typeface="굴림" panose="020B0600000101010101" pitchFamily="34" charset="-127"/>
                  </a:rPr>
                  <a:t>WIEDZY</a:t>
                </a:r>
                <a:endParaRPr lang="en-US" altLang="pl-PL" b="1" baseline="-25000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72780" name="Group 76"/>
            <p:cNvGrpSpPr>
              <a:grpSpLocks/>
            </p:cNvGrpSpPr>
            <p:nvPr/>
          </p:nvGrpSpPr>
          <p:grpSpPr bwMode="auto">
            <a:xfrm>
              <a:off x="672" y="480"/>
              <a:ext cx="1491" cy="1536"/>
              <a:chOff x="1725" y="864"/>
              <a:chExt cx="1491" cy="1536"/>
            </a:xfrm>
          </p:grpSpPr>
          <p:sp>
            <p:nvSpPr>
              <p:cNvPr id="72744" name="AutoShape 40"/>
              <p:cNvSpPr>
                <a:spLocks noChangeArrowheads="1"/>
              </p:cNvSpPr>
              <p:nvPr/>
            </p:nvSpPr>
            <p:spPr bwMode="auto">
              <a:xfrm>
                <a:off x="1725" y="864"/>
                <a:ext cx="1481" cy="1536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45" name="Freeform 41"/>
              <p:cNvSpPr>
                <a:spLocks/>
              </p:cNvSpPr>
              <p:nvPr/>
            </p:nvSpPr>
            <p:spPr bwMode="auto">
              <a:xfrm>
                <a:off x="1745" y="873"/>
                <a:ext cx="1471" cy="819"/>
              </a:xfrm>
              <a:custGeom>
                <a:avLst/>
                <a:gdLst>
                  <a:gd name="T0" fmla="*/ 3 w 1471"/>
                  <a:gd name="T1" fmla="*/ 279 h 819"/>
                  <a:gd name="T2" fmla="*/ 245 w 1471"/>
                  <a:gd name="T3" fmla="*/ 7 h 819"/>
                  <a:gd name="T4" fmla="*/ 1211 w 1471"/>
                  <a:gd name="T5" fmla="*/ 9 h 819"/>
                  <a:gd name="T6" fmla="*/ 1431 w 1471"/>
                  <a:gd name="T7" fmla="*/ 387 h 819"/>
                  <a:gd name="T8" fmla="*/ 792 w 1471"/>
                  <a:gd name="T9" fmla="*/ 792 h 819"/>
                  <a:gd name="T10" fmla="*/ 8 w 1471"/>
                  <a:gd name="T11" fmla="*/ 594 h 819"/>
                  <a:gd name="T12" fmla="*/ 3 w 1471"/>
                  <a:gd name="T13" fmla="*/ 279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1" h="819">
                    <a:moveTo>
                      <a:pt x="3" y="279"/>
                    </a:moveTo>
                    <a:cubicBezTo>
                      <a:pt x="0" y="97"/>
                      <a:pt x="107" y="7"/>
                      <a:pt x="245" y="7"/>
                    </a:cubicBezTo>
                    <a:cubicBezTo>
                      <a:pt x="394" y="5"/>
                      <a:pt x="1054" y="0"/>
                      <a:pt x="1211" y="9"/>
                    </a:cubicBezTo>
                    <a:cubicBezTo>
                      <a:pt x="1368" y="19"/>
                      <a:pt x="1471" y="133"/>
                      <a:pt x="1431" y="387"/>
                    </a:cubicBezTo>
                    <a:cubicBezTo>
                      <a:pt x="1390" y="641"/>
                      <a:pt x="1138" y="766"/>
                      <a:pt x="792" y="792"/>
                    </a:cubicBezTo>
                    <a:cubicBezTo>
                      <a:pt x="446" y="819"/>
                      <a:pt x="5" y="811"/>
                      <a:pt x="8" y="594"/>
                    </a:cubicBezTo>
                    <a:cubicBezTo>
                      <a:pt x="11" y="377"/>
                      <a:pt x="3" y="453"/>
                      <a:pt x="3" y="2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3176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46" name="AutoShape 42"/>
              <p:cNvSpPr>
                <a:spLocks noChangeArrowheads="1"/>
              </p:cNvSpPr>
              <p:nvPr/>
            </p:nvSpPr>
            <p:spPr bwMode="auto">
              <a:xfrm>
                <a:off x="1752" y="1309"/>
                <a:ext cx="1406" cy="687"/>
              </a:xfrm>
              <a:prstGeom prst="roundRect">
                <a:avLst>
                  <a:gd name="adj" fmla="val 23296"/>
                </a:avLst>
              </a:prstGeom>
              <a:solidFill>
                <a:schemeClr val="accent2">
                  <a:alpha val="14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2777" name="Rectangle 73"/>
              <p:cNvSpPr>
                <a:spLocks noChangeArrowheads="1"/>
              </p:cNvSpPr>
              <p:nvPr/>
            </p:nvSpPr>
            <p:spPr bwMode="auto">
              <a:xfrm>
                <a:off x="2022" y="1494"/>
                <a:ext cx="1092" cy="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2">
                            <a:gamma/>
                            <a:tint val="26667"/>
                            <a:invGamma/>
                          </a:schemeClr>
                        </a:gs>
                        <a:gs pos="100000">
                          <a:schemeClr val="bg2">
                            <a:alpha val="14999"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pl-PL" altLang="ko-KR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B. Słuchu</a:t>
                </a:r>
                <a:endParaRPr lang="en-US" altLang="ko-KR" b="1" baseline="-25000" dirty="0">
                  <a:solidFill>
                    <a:schemeClr val="bg1"/>
                  </a:solidFill>
                  <a:ea typeface="굴림" panose="020B0600000101010101" pitchFamily="34" charset="-127"/>
                </a:endParaRPr>
              </a:p>
              <a:p>
                <a:pPr algn="l"/>
                <a:r>
                  <a:rPr lang="pl-PL" altLang="ko-KR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B. Wstępne</a:t>
                </a:r>
                <a:endParaRPr lang="en-US" altLang="ko-KR" b="1" baseline="-25000" dirty="0">
                  <a:solidFill>
                    <a:schemeClr val="bg1"/>
                  </a:solidFill>
                  <a:ea typeface="굴림" panose="020B0600000101010101" pitchFamily="34" charset="-127"/>
                </a:endParaRPr>
              </a:p>
              <a:p>
                <a:pPr algn="l"/>
                <a:r>
                  <a:rPr lang="pl-PL" altLang="pl-PL" b="1" baseline="-25000" dirty="0" smtClean="0">
                    <a:solidFill>
                      <a:schemeClr val="bg1"/>
                    </a:solidFill>
                    <a:ea typeface="굴림" panose="020B0600000101010101" pitchFamily="34" charset="-127"/>
                  </a:rPr>
                  <a:t>B. Wzroku</a:t>
                </a:r>
                <a:endParaRPr lang="en-US" altLang="pl-PL" b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78" name="Rectangle 74"/>
              <p:cNvSpPr>
                <a:spLocks noChangeArrowheads="1"/>
              </p:cNvSpPr>
              <p:nvPr/>
            </p:nvSpPr>
            <p:spPr bwMode="auto">
              <a:xfrm>
                <a:off x="1843" y="904"/>
                <a:ext cx="1225" cy="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bg2">
                            <a:gamma/>
                            <a:tint val="26667"/>
                            <a:invGamma/>
                          </a:schemeClr>
                        </a:gs>
                        <a:gs pos="100000">
                          <a:schemeClr val="bg2">
                            <a:alpha val="14999"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altLang="ko-KR" b="1" baseline="-25000" dirty="0" smtClean="0">
                    <a:solidFill>
                      <a:schemeClr val="accent2"/>
                    </a:solidFill>
                    <a:ea typeface="굴림" panose="020B0600000101010101" pitchFamily="34" charset="-127"/>
                  </a:rPr>
                  <a:t>BADANIA </a:t>
                </a:r>
              </a:p>
              <a:p>
                <a:r>
                  <a:rPr lang="pl-PL" altLang="ko-KR" b="1" baseline="-25000" dirty="0" smtClean="0">
                    <a:solidFill>
                      <a:schemeClr val="accent2"/>
                    </a:solidFill>
                    <a:ea typeface="굴림" panose="020B0600000101010101" pitchFamily="34" charset="-127"/>
                  </a:rPr>
                  <a:t>SUBIEKTYWNE</a:t>
                </a:r>
                <a:endParaRPr lang="en-US" altLang="pl-PL" b="1" baseline="-25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2781" name="Line 77"/>
            <p:cNvSpPr>
              <a:spLocks noChangeShapeType="1"/>
            </p:cNvSpPr>
            <p:nvPr/>
          </p:nvSpPr>
          <p:spPr bwMode="auto">
            <a:xfrm flipV="1">
              <a:off x="2199" y="925"/>
              <a:ext cx="47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2782" name="Line 78"/>
            <p:cNvSpPr>
              <a:spLocks noChangeShapeType="1"/>
            </p:cNvSpPr>
            <p:nvPr/>
          </p:nvSpPr>
          <p:spPr bwMode="auto">
            <a:xfrm flipV="1">
              <a:off x="2363" y="1110"/>
              <a:ext cx="560" cy="1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2783" name="Line 79"/>
            <p:cNvSpPr>
              <a:spLocks noChangeShapeType="1"/>
            </p:cNvSpPr>
            <p:nvPr/>
          </p:nvSpPr>
          <p:spPr bwMode="auto">
            <a:xfrm flipH="1" flipV="1">
              <a:off x="3309" y="948"/>
              <a:ext cx="244" cy="13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2785" name="AutoShape 81"/>
            <p:cNvSpPr>
              <a:spLocks noChangeArrowheads="1"/>
            </p:cNvSpPr>
            <p:nvPr/>
          </p:nvSpPr>
          <p:spPr bwMode="auto">
            <a:xfrm flipH="1">
              <a:off x="2203" y="55"/>
              <a:ext cx="1594" cy="800"/>
            </a:xfrm>
            <a:prstGeom prst="wedgeEllipseCallout">
              <a:avLst>
                <a:gd name="adj1" fmla="val -79264"/>
                <a:gd name="adj2" fmla="val 5500"/>
              </a:avLst>
            </a:prstGeom>
            <a:solidFill>
              <a:schemeClr val="accent2">
                <a:alpha val="2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pl-PL" altLang="ko-KR" sz="2000" b="1" dirty="0" smtClean="0">
                  <a:ea typeface="굴림" panose="020B0600000101010101" pitchFamily="34" charset="-127"/>
                </a:rPr>
                <a:t>Specjalista</a:t>
              </a:r>
              <a:endParaRPr lang="en-US" altLang="pl-PL" sz="2000" b="1" dirty="0"/>
            </a:p>
          </p:txBody>
        </p:sp>
      </p:grpSp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13312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DIAGNOZA</a:t>
            </a:r>
            <a:endParaRPr lang="en-US" altLang="pl-PL" b="1" dirty="0"/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7867128" y="-315416"/>
            <a:ext cx="1601416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15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16240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DIAGNOZA CD.</a:t>
            </a:r>
            <a:endParaRPr lang="en-US" altLang="pl-PL" b="1" dirty="0"/>
          </a:p>
        </p:txBody>
      </p:sp>
      <p:sp>
        <p:nvSpPr>
          <p:cNvPr id="3" name="AutoShape 128"/>
          <p:cNvSpPr>
            <a:spLocks noChangeArrowheads="1"/>
          </p:cNvSpPr>
          <p:nvPr/>
        </p:nvSpPr>
        <p:spPr bwMode="auto">
          <a:xfrm>
            <a:off x="808650" y="1493434"/>
            <a:ext cx="4230688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5" name="AutoShape 129"/>
          <p:cNvSpPr>
            <a:spLocks noChangeArrowheads="1"/>
          </p:cNvSpPr>
          <p:nvPr/>
        </p:nvSpPr>
        <p:spPr bwMode="auto">
          <a:xfrm>
            <a:off x="867250" y="1507475"/>
            <a:ext cx="4146609" cy="24252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6" name="Oval 142"/>
          <p:cNvSpPr>
            <a:spLocks noChangeArrowheads="1"/>
          </p:cNvSpPr>
          <p:nvPr/>
        </p:nvSpPr>
        <p:spPr bwMode="auto">
          <a:xfrm rot="1009471" flipH="1">
            <a:off x="298305" y="1429840"/>
            <a:ext cx="426027" cy="425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7" name="Oval 143"/>
          <p:cNvSpPr>
            <a:spLocks noChangeArrowheads="1"/>
          </p:cNvSpPr>
          <p:nvPr/>
        </p:nvSpPr>
        <p:spPr bwMode="auto">
          <a:xfrm rot="19713862" flipH="1">
            <a:off x="329369" y="1452024"/>
            <a:ext cx="279580" cy="227756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pl-PL" sz="2000" b="1">
              <a:solidFill>
                <a:schemeClr val="bg1"/>
              </a:solidFill>
            </a:endParaRPr>
          </a:p>
        </p:txBody>
      </p:sp>
      <p:sp>
        <p:nvSpPr>
          <p:cNvPr id="8" name="Text Box 147"/>
          <p:cNvSpPr txBox="1">
            <a:spLocks noChangeArrowheads="1"/>
          </p:cNvSpPr>
          <p:nvPr/>
        </p:nvSpPr>
        <p:spPr bwMode="auto">
          <a:xfrm rot="1146583">
            <a:off x="347652" y="1442012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l-PL" altLang="pl-PL" sz="2000" b="1" dirty="0" smtClean="0">
                <a:solidFill>
                  <a:schemeClr val="bg1"/>
                </a:solidFill>
              </a:rPr>
              <a:t>1</a:t>
            </a:r>
            <a:endParaRPr lang="en-US" altLang="pl-PL" sz="2000" b="1" dirty="0">
              <a:solidFill>
                <a:schemeClr val="bg1"/>
              </a:solidFill>
            </a:endParaRPr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4141932" cy="3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WYNIK BADANIA WZROSKU</a:t>
            </a:r>
            <a:endParaRPr lang="en-US" altLang="pl-PL" sz="1800" b="1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867128" y="-459432"/>
            <a:ext cx="196145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16</a:t>
            </a:r>
            <a:endParaRPr lang="en-US" altLang="pl-PL" sz="3200" b="1" dirty="0"/>
          </a:p>
        </p:txBody>
      </p:sp>
      <p:pic>
        <p:nvPicPr>
          <p:cNvPr id="155652" name="Obraz 1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408712" cy="375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8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/>
              <a:t>DIAGNOZA</a:t>
            </a:r>
            <a:endParaRPr lang="en-US" altLang="pl-PL" b="1" dirty="0"/>
          </a:p>
        </p:txBody>
      </p:sp>
      <p:sp>
        <p:nvSpPr>
          <p:cNvPr id="3" name="AutoShape 128"/>
          <p:cNvSpPr>
            <a:spLocks noChangeArrowheads="1"/>
          </p:cNvSpPr>
          <p:nvPr/>
        </p:nvSpPr>
        <p:spPr bwMode="auto">
          <a:xfrm>
            <a:off x="808650" y="1493434"/>
            <a:ext cx="4230688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5" name="AutoShape 129"/>
          <p:cNvSpPr>
            <a:spLocks noChangeArrowheads="1"/>
          </p:cNvSpPr>
          <p:nvPr/>
        </p:nvSpPr>
        <p:spPr bwMode="auto">
          <a:xfrm>
            <a:off x="867250" y="1507475"/>
            <a:ext cx="4146609" cy="24252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6" name="Oval 142"/>
          <p:cNvSpPr>
            <a:spLocks noChangeArrowheads="1"/>
          </p:cNvSpPr>
          <p:nvPr/>
        </p:nvSpPr>
        <p:spPr bwMode="auto">
          <a:xfrm rot="1009471" flipH="1">
            <a:off x="298305" y="1429840"/>
            <a:ext cx="426027" cy="425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7" name="Oval 143"/>
          <p:cNvSpPr>
            <a:spLocks noChangeArrowheads="1"/>
          </p:cNvSpPr>
          <p:nvPr/>
        </p:nvSpPr>
        <p:spPr bwMode="auto">
          <a:xfrm rot="19713862" flipH="1">
            <a:off x="329369" y="1452024"/>
            <a:ext cx="279580" cy="227756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pl-PL" sz="2000" b="1">
              <a:solidFill>
                <a:schemeClr val="bg1"/>
              </a:solidFill>
            </a:endParaRPr>
          </a:p>
        </p:txBody>
      </p:sp>
      <p:sp>
        <p:nvSpPr>
          <p:cNvPr id="8" name="Text Box 147"/>
          <p:cNvSpPr txBox="1">
            <a:spLocks noChangeArrowheads="1"/>
          </p:cNvSpPr>
          <p:nvPr/>
        </p:nvSpPr>
        <p:spPr bwMode="auto">
          <a:xfrm rot="1146583">
            <a:off x="347652" y="1442012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l-PL" altLang="pl-PL" sz="2000" b="1" dirty="0">
                <a:solidFill>
                  <a:schemeClr val="bg1"/>
                </a:solidFill>
              </a:rPr>
              <a:t>2</a:t>
            </a:r>
            <a:endParaRPr lang="en-US" altLang="pl-PL" sz="2000" b="1" dirty="0">
              <a:solidFill>
                <a:schemeClr val="bg1"/>
              </a:solidFill>
            </a:endParaRPr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4141932" cy="3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WYNIKI BADANIA WSTĘPNEGO</a:t>
            </a:r>
            <a:endParaRPr lang="en-US" altLang="pl-PL" sz="1800" b="1" dirty="0"/>
          </a:p>
        </p:txBody>
      </p:sp>
      <p:pic>
        <p:nvPicPr>
          <p:cNvPr id="159746" name="Obraz 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5904656" cy="332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867128" y="-459432"/>
            <a:ext cx="160141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17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59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/>
              <a:t>DIAGNOZA</a:t>
            </a:r>
            <a:endParaRPr lang="en-US" altLang="pl-PL" b="1" dirty="0"/>
          </a:p>
        </p:txBody>
      </p:sp>
      <p:sp>
        <p:nvSpPr>
          <p:cNvPr id="3" name="AutoShape 128"/>
          <p:cNvSpPr>
            <a:spLocks noChangeArrowheads="1"/>
          </p:cNvSpPr>
          <p:nvPr/>
        </p:nvSpPr>
        <p:spPr bwMode="auto">
          <a:xfrm>
            <a:off x="808650" y="1493434"/>
            <a:ext cx="5779574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5" name="AutoShape 129"/>
          <p:cNvSpPr>
            <a:spLocks noChangeArrowheads="1"/>
          </p:cNvSpPr>
          <p:nvPr/>
        </p:nvSpPr>
        <p:spPr bwMode="auto">
          <a:xfrm>
            <a:off x="867250" y="1493433"/>
            <a:ext cx="5576958" cy="256561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6" name="Oval 142"/>
          <p:cNvSpPr>
            <a:spLocks noChangeArrowheads="1"/>
          </p:cNvSpPr>
          <p:nvPr/>
        </p:nvSpPr>
        <p:spPr bwMode="auto">
          <a:xfrm rot="1009471" flipH="1">
            <a:off x="298305" y="1429840"/>
            <a:ext cx="426027" cy="425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7" name="Oval 143"/>
          <p:cNvSpPr>
            <a:spLocks noChangeArrowheads="1"/>
          </p:cNvSpPr>
          <p:nvPr/>
        </p:nvSpPr>
        <p:spPr bwMode="auto">
          <a:xfrm rot="19713862" flipH="1">
            <a:off x="329369" y="1452024"/>
            <a:ext cx="279580" cy="227756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pl-PL" sz="2000" b="1">
              <a:solidFill>
                <a:schemeClr val="bg1"/>
              </a:solidFill>
            </a:endParaRPr>
          </a:p>
        </p:txBody>
      </p:sp>
      <p:sp>
        <p:nvSpPr>
          <p:cNvPr id="8" name="Text Box 147"/>
          <p:cNvSpPr txBox="1">
            <a:spLocks noChangeArrowheads="1"/>
          </p:cNvSpPr>
          <p:nvPr/>
        </p:nvSpPr>
        <p:spPr bwMode="auto">
          <a:xfrm rot="1146583">
            <a:off x="347652" y="1442012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l-PL" altLang="pl-PL" sz="2000" b="1" dirty="0">
                <a:solidFill>
                  <a:schemeClr val="bg1"/>
                </a:solidFill>
              </a:rPr>
              <a:t>3</a:t>
            </a:r>
            <a:endParaRPr lang="en-US" altLang="pl-PL" sz="2000" b="1" dirty="0">
              <a:solidFill>
                <a:schemeClr val="bg1"/>
              </a:solidFill>
            </a:endParaRPr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57904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WYNIKI BADANIA WYTRZYMAŁOŚCIOWEGO</a:t>
            </a:r>
            <a:endParaRPr lang="en-US" altLang="pl-PL" sz="1800" b="1" dirty="0"/>
          </a:p>
        </p:txBody>
      </p:sp>
      <p:pic>
        <p:nvPicPr>
          <p:cNvPr id="160770" name="Obraz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0" y="2276872"/>
            <a:ext cx="7373023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867128" y="-243333"/>
            <a:ext cx="1745432" cy="936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18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8299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/>
              <a:t>DIAGNOZA</a:t>
            </a:r>
            <a:endParaRPr lang="en-US" altLang="pl-PL" b="1" dirty="0"/>
          </a:p>
        </p:txBody>
      </p:sp>
      <p:sp>
        <p:nvSpPr>
          <p:cNvPr id="3" name="AutoShape 128"/>
          <p:cNvSpPr>
            <a:spLocks noChangeArrowheads="1"/>
          </p:cNvSpPr>
          <p:nvPr/>
        </p:nvSpPr>
        <p:spPr bwMode="auto">
          <a:xfrm>
            <a:off x="808650" y="1493434"/>
            <a:ext cx="4230688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5" name="AutoShape 129"/>
          <p:cNvSpPr>
            <a:spLocks noChangeArrowheads="1"/>
          </p:cNvSpPr>
          <p:nvPr/>
        </p:nvSpPr>
        <p:spPr bwMode="auto">
          <a:xfrm>
            <a:off x="867250" y="1507475"/>
            <a:ext cx="4146609" cy="24252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6" name="Oval 142"/>
          <p:cNvSpPr>
            <a:spLocks noChangeArrowheads="1"/>
          </p:cNvSpPr>
          <p:nvPr/>
        </p:nvSpPr>
        <p:spPr bwMode="auto">
          <a:xfrm rot="1009471" flipH="1">
            <a:off x="298305" y="1429840"/>
            <a:ext cx="426027" cy="425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7" name="Oval 143"/>
          <p:cNvSpPr>
            <a:spLocks noChangeArrowheads="1"/>
          </p:cNvSpPr>
          <p:nvPr/>
        </p:nvSpPr>
        <p:spPr bwMode="auto">
          <a:xfrm rot="19713862" flipH="1">
            <a:off x="329369" y="1452024"/>
            <a:ext cx="279580" cy="227756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pl-PL" sz="2000" b="1">
              <a:solidFill>
                <a:schemeClr val="bg1"/>
              </a:solidFill>
            </a:endParaRPr>
          </a:p>
        </p:txBody>
      </p:sp>
      <p:sp>
        <p:nvSpPr>
          <p:cNvPr id="8" name="Text Box 147"/>
          <p:cNvSpPr txBox="1">
            <a:spLocks noChangeArrowheads="1"/>
          </p:cNvSpPr>
          <p:nvPr/>
        </p:nvSpPr>
        <p:spPr bwMode="auto">
          <a:xfrm rot="1146583">
            <a:off x="347652" y="1442012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l-PL" altLang="pl-PL" sz="2000" b="1" dirty="0">
                <a:solidFill>
                  <a:schemeClr val="bg1"/>
                </a:solidFill>
              </a:rPr>
              <a:t>4</a:t>
            </a:r>
            <a:endParaRPr lang="en-US" altLang="pl-PL" sz="2000" b="1" dirty="0">
              <a:solidFill>
                <a:schemeClr val="bg1"/>
              </a:solidFill>
            </a:endParaRPr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4141932" cy="3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WCZESNE WYKRYWANIE CHROÓB</a:t>
            </a:r>
            <a:endParaRPr lang="en-US" altLang="pl-PL" sz="1800" b="1" dirty="0"/>
          </a:p>
        </p:txBody>
      </p:sp>
      <p:pic>
        <p:nvPicPr>
          <p:cNvPr id="161794" name="Obraz 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1" y="2348880"/>
            <a:ext cx="719294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867128" y="-315341"/>
            <a:ext cx="1276872" cy="1008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19</a:t>
            </a:r>
            <a:endParaRPr lang="en-US" altLang="pl-PL" sz="3200" b="1" dirty="0"/>
          </a:p>
        </p:txBody>
      </p:sp>
      <p:sp>
        <p:nvSpPr>
          <p:cNvPr id="12" name="AutoShape 128"/>
          <p:cNvSpPr>
            <a:spLocks noChangeArrowheads="1"/>
          </p:cNvSpPr>
          <p:nvPr/>
        </p:nvSpPr>
        <p:spPr bwMode="auto">
          <a:xfrm>
            <a:off x="808650" y="1493434"/>
            <a:ext cx="5779574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13" name="AutoShape 129"/>
          <p:cNvSpPr>
            <a:spLocks noChangeArrowheads="1"/>
          </p:cNvSpPr>
          <p:nvPr/>
        </p:nvSpPr>
        <p:spPr bwMode="auto">
          <a:xfrm>
            <a:off x="867250" y="1493433"/>
            <a:ext cx="5576958" cy="256561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14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57904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WYNIKI BADANIA PSYCHOFIZJOLOGICZNEGO</a:t>
            </a:r>
            <a:endParaRPr lang="en-US" altLang="pl-PL" sz="1800" b="1" dirty="0"/>
          </a:p>
        </p:txBody>
      </p:sp>
    </p:spTree>
    <p:extLst>
      <p:ext uri="{BB962C8B-B14F-4D97-AF65-F5344CB8AC3E}">
        <p14:creationId xmlns:p14="http://schemas.microsoft.com/office/powerpoint/2010/main" val="32818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2093913" y="2731914"/>
            <a:ext cx="5370512" cy="36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00" baseline="-25000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1839913" y="2249314"/>
            <a:ext cx="517525" cy="517525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69696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>
              <a:solidFill>
                <a:srgbClr val="FFFF00"/>
              </a:solidFill>
            </a:endParaRPr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 flipH="1">
            <a:off x="1898650" y="2255664"/>
            <a:ext cx="404813" cy="303213"/>
          </a:xfrm>
          <a:prstGeom prst="ellipse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40972" name="AutoShape 12"/>
          <p:cNvSpPr>
            <a:spLocks noChangeArrowheads="1"/>
          </p:cNvSpPr>
          <p:nvPr/>
        </p:nvSpPr>
        <p:spPr bwMode="gray">
          <a:xfrm>
            <a:off x="1778000" y="2204864"/>
            <a:ext cx="620713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uk-UA" altLang="ko-KR" sz="1800" b="1">
                <a:solidFill>
                  <a:schemeClr val="bg1"/>
                </a:solidFill>
              </a:rPr>
              <a:t>1</a:t>
            </a:r>
            <a:endParaRPr kumimoji="1" lang="en-US" altLang="ko-KR" sz="1800" b="1">
              <a:solidFill>
                <a:schemeClr val="bg1"/>
              </a:solidFill>
              <a:ea typeface="굴림" panose="020B0600000101010101" pitchFamily="34" charset="-127"/>
            </a:endParaRPr>
          </a:p>
        </p:txBody>
      </p:sp>
      <p:sp>
        <p:nvSpPr>
          <p:cNvPr id="40974" name="AutoShape 14"/>
          <p:cNvSpPr>
            <a:spLocks noChangeArrowheads="1"/>
          </p:cNvSpPr>
          <p:nvPr/>
        </p:nvSpPr>
        <p:spPr bwMode="gray">
          <a:xfrm>
            <a:off x="2425700" y="2204864"/>
            <a:ext cx="4876800" cy="63341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latinLnBrk="1"/>
            <a:r>
              <a:rPr kumimoji="1" lang="pl-PL" altLang="ko-KR" sz="1800" b="1" dirty="0" smtClean="0">
                <a:ea typeface="굴림" panose="020B0600000101010101" pitchFamily="34" charset="-127"/>
              </a:rPr>
              <a:t>POSTĘP TECHNOLOGICZNY</a:t>
            </a:r>
            <a:endParaRPr kumimoji="1" lang="en-US" altLang="ko-KR" sz="1800" b="1" dirty="0">
              <a:ea typeface="굴림" panose="020B0600000101010101" pitchFamily="34" charset="-127"/>
            </a:endParaRPr>
          </a:p>
        </p:txBody>
      </p:sp>
      <p:sp>
        <p:nvSpPr>
          <p:cNvPr id="40979" name="AutoShape 19"/>
          <p:cNvSpPr>
            <a:spLocks noChangeArrowheads="1"/>
          </p:cNvSpPr>
          <p:nvPr/>
        </p:nvSpPr>
        <p:spPr bwMode="gray">
          <a:xfrm>
            <a:off x="2431504" y="2887415"/>
            <a:ext cx="4876800" cy="6334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latinLnBrk="1"/>
            <a:r>
              <a:rPr kumimoji="1" lang="pl-PL" altLang="ko-KR" sz="1800" b="1" dirty="0" smtClean="0">
                <a:ea typeface="굴림" panose="020B0600000101010101" pitchFamily="34" charset="-127"/>
              </a:rPr>
              <a:t>ZASTOSOWANIE MIKROKONTROLERÓW </a:t>
            </a:r>
          </a:p>
          <a:p>
            <a:pPr algn="l" latinLnBrk="1"/>
            <a:r>
              <a:rPr kumimoji="1" lang="pl-PL" altLang="ko-KR" sz="1800" b="1" dirty="0" smtClean="0">
                <a:ea typeface="굴림" panose="020B0600000101010101" pitchFamily="34" charset="-127"/>
              </a:rPr>
              <a:t>W RÓŻNYCH DZIEDZINACH ŻYCIA</a:t>
            </a:r>
            <a:endParaRPr kumimoji="1" lang="en-US" altLang="ko-KR" sz="1800" b="1" dirty="0">
              <a:ea typeface="굴림" panose="020B0600000101010101" pitchFamily="34" charset="-127"/>
            </a:endParaRPr>
          </a:p>
        </p:txBody>
      </p:sp>
      <p:sp>
        <p:nvSpPr>
          <p:cNvPr id="40980" name="AutoShape 20"/>
          <p:cNvSpPr>
            <a:spLocks noChangeArrowheads="1"/>
          </p:cNvSpPr>
          <p:nvPr/>
        </p:nvSpPr>
        <p:spPr bwMode="gray">
          <a:xfrm>
            <a:off x="2397125" y="3751510"/>
            <a:ext cx="4854575" cy="63341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latinLnBrk="1"/>
            <a:r>
              <a:rPr kumimoji="1" lang="pl-PL" altLang="ko-KR" sz="1800" b="1" dirty="0" smtClean="0">
                <a:ea typeface="굴림" panose="020B0600000101010101" pitchFamily="34" charset="-127"/>
              </a:rPr>
              <a:t>PLANOWANIE CZASU I ZASOBÓW </a:t>
            </a:r>
          </a:p>
          <a:p>
            <a:pPr algn="l" latinLnBrk="1"/>
            <a:r>
              <a:rPr kumimoji="1" lang="pl-PL" altLang="ko-KR" sz="1800" b="1" dirty="0" smtClean="0">
                <a:ea typeface="굴림" panose="020B0600000101010101" pitchFamily="34" charset="-127"/>
              </a:rPr>
              <a:t>UŻYTKOWNIKA</a:t>
            </a:r>
            <a:endParaRPr kumimoji="1" lang="en-US" altLang="ko-KR" sz="1800" b="1" dirty="0">
              <a:ea typeface="굴림" panose="020B0600000101010101" pitchFamily="34" charset="-127"/>
            </a:endParaRPr>
          </a:p>
        </p:txBody>
      </p:sp>
      <p:sp>
        <p:nvSpPr>
          <p:cNvPr id="40981" name="AutoShape 21"/>
          <p:cNvSpPr>
            <a:spLocks noChangeArrowheads="1"/>
          </p:cNvSpPr>
          <p:nvPr/>
        </p:nvSpPr>
        <p:spPr bwMode="gray">
          <a:xfrm>
            <a:off x="2406650" y="4686127"/>
            <a:ext cx="4854575" cy="6334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>
                        <a:gamma/>
                        <a:shade val="46275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latinLnBrk="1"/>
            <a:r>
              <a:rPr kumimoji="1" lang="pl-PL" altLang="ko-KR" sz="1800" b="1" dirty="0" smtClean="0">
                <a:ea typeface="굴림" panose="020B0600000101010101" pitchFamily="34" charset="-127"/>
              </a:rPr>
              <a:t>OCHRONA UŻYTKOWNIKA</a:t>
            </a:r>
            <a:endParaRPr kumimoji="1" lang="en-US" altLang="ko-KR" sz="1800" b="1" dirty="0">
              <a:ea typeface="굴림" panose="020B0600000101010101" pitchFamily="34" charset="-127"/>
            </a:endParaRPr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2097088" y="5216352"/>
            <a:ext cx="5370512" cy="36512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00" baseline="-25000"/>
          </a:p>
        </p:txBody>
      </p:sp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2093913" y="3557414"/>
            <a:ext cx="5370512" cy="36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00" baseline="-25000"/>
          </a:p>
        </p:txBody>
      </p:sp>
      <p:sp>
        <p:nvSpPr>
          <p:cNvPr id="41017" name="Rectangle 57"/>
          <p:cNvSpPr>
            <a:spLocks noChangeArrowheads="1"/>
          </p:cNvSpPr>
          <p:nvPr/>
        </p:nvSpPr>
        <p:spPr bwMode="auto">
          <a:xfrm>
            <a:off x="2093913" y="4386089"/>
            <a:ext cx="5370512" cy="365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00" baseline="-25000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1839913" y="3077989"/>
            <a:ext cx="517525" cy="517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 flipH="1">
            <a:off x="1895475" y="3085927"/>
            <a:ext cx="404813" cy="303212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41020" name="AutoShape 60"/>
          <p:cNvSpPr>
            <a:spLocks noChangeArrowheads="1"/>
          </p:cNvSpPr>
          <p:nvPr/>
        </p:nvSpPr>
        <p:spPr bwMode="gray">
          <a:xfrm>
            <a:off x="1785938" y="3046239"/>
            <a:ext cx="620712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uk-UA" altLang="ko-KR" sz="1800" b="1">
                <a:solidFill>
                  <a:schemeClr val="bg1"/>
                </a:solidFill>
              </a:rPr>
              <a:t>2</a:t>
            </a:r>
            <a:endParaRPr kumimoji="1" lang="en-US" altLang="ko-KR" sz="1800" b="1">
              <a:solidFill>
                <a:schemeClr val="bg1"/>
              </a:solidFill>
              <a:ea typeface="굴림" panose="020B0600000101010101" pitchFamily="34" charset="-127"/>
            </a:endParaRPr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1839913" y="3903489"/>
            <a:ext cx="517525" cy="5175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 flipH="1">
            <a:off x="1895475" y="3911427"/>
            <a:ext cx="404813" cy="303212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41023" name="AutoShape 63"/>
          <p:cNvSpPr>
            <a:spLocks noChangeArrowheads="1"/>
          </p:cNvSpPr>
          <p:nvPr/>
        </p:nvSpPr>
        <p:spPr bwMode="gray">
          <a:xfrm>
            <a:off x="1785938" y="3871739"/>
            <a:ext cx="620712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uk-UA" altLang="ko-KR" sz="1800" b="1">
                <a:solidFill>
                  <a:schemeClr val="bg1"/>
                </a:solidFill>
              </a:rPr>
              <a:t>3</a:t>
            </a:r>
            <a:endParaRPr kumimoji="1" lang="en-US" altLang="ko-KR" sz="1800" b="1">
              <a:solidFill>
                <a:schemeClr val="bg1"/>
              </a:solidFill>
              <a:ea typeface="굴림" panose="020B0600000101010101" pitchFamily="34" charset="-127"/>
            </a:endParaRPr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1839913" y="4732164"/>
            <a:ext cx="517525" cy="5175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 flipH="1">
            <a:off x="1895475" y="4740102"/>
            <a:ext cx="404813" cy="303212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1451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41026" name="AutoShape 66"/>
          <p:cNvSpPr>
            <a:spLocks noChangeArrowheads="1"/>
          </p:cNvSpPr>
          <p:nvPr/>
        </p:nvSpPr>
        <p:spPr bwMode="gray">
          <a:xfrm>
            <a:off x="1785938" y="4700414"/>
            <a:ext cx="620712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ru-RU" altLang="ko-KR" sz="1800" b="1">
                <a:solidFill>
                  <a:schemeClr val="bg1"/>
                </a:solidFill>
              </a:rPr>
              <a:t>4</a:t>
            </a:r>
            <a:endParaRPr kumimoji="1" lang="en-US" altLang="ko-KR" sz="1800" b="1">
              <a:solidFill>
                <a:schemeClr val="bg1"/>
              </a:solidFill>
              <a:ea typeface="굴림" panose="020B0600000101010101" pitchFamily="34" charset="-127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2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8849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3" grpId="0" animBg="1"/>
      <p:bldP spid="40968" grpId="0" animBg="1"/>
      <p:bldP spid="40969" grpId="0" animBg="1"/>
      <p:bldP spid="40972" grpId="0"/>
      <p:bldP spid="40974" grpId="0"/>
      <p:bldP spid="40979" grpId="0"/>
      <p:bldP spid="40980" grpId="0"/>
      <p:bldP spid="40981" grpId="0"/>
      <p:bldP spid="40986" grpId="0" animBg="1"/>
      <p:bldP spid="41016" grpId="0" animBg="1"/>
      <p:bldP spid="41017" grpId="0" animBg="1"/>
      <p:bldP spid="41018" grpId="0" animBg="1"/>
      <p:bldP spid="41019" grpId="0" animBg="1"/>
      <p:bldP spid="41020" grpId="0"/>
      <p:bldP spid="41021" grpId="0" animBg="1"/>
      <p:bldP spid="41022" grpId="0" animBg="1"/>
      <p:bldP spid="41023" grpId="0"/>
      <p:bldP spid="41024" grpId="0" animBg="1"/>
      <p:bldP spid="41025" grpId="0" animBg="1"/>
      <p:bldP spid="410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/>
              <a:t>DIAGNOZA</a:t>
            </a:r>
            <a:endParaRPr lang="en-US" altLang="pl-PL" b="1" dirty="0"/>
          </a:p>
        </p:txBody>
      </p:sp>
      <p:sp>
        <p:nvSpPr>
          <p:cNvPr id="3" name="AutoShape 128"/>
          <p:cNvSpPr>
            <a:spLocks noChangeArrowheads="1"/>
          </p:cNvSpPr>
          <p:nvPr/>
        </p:nvSpPr>
        <p:spPr bwMode="auto">
          <a:xfrm>
            <a:off x="808650" y="1493434"/>
            <a:ext cx="4230688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5" name="AutoShape 129"/>
          <p:cNvSpPr>
            <a:spLocks noChangeArrowheads="1"/>
          </p:cNvSpPr>
          <p:nvPr/>
        </p:nvSpPr>
        <p:spPr bwMode="auto">
          <a:xfrm>
            <a:off x="867250" y="1507475"/>
            <a:ext cx="4146609" cy="24252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6" name="Oval 142"/>
          <p:cNvSpPr>
            <a:spLocks noChangeArrowheads="1"/>
          </p:cNvSpPr>
          <p:nvPr/>
        </p:nvSpPr>
        <p:spPr bwMode="auto">
          <a:xfrm rot="1009471" flipH="1">
            <a:off x="298305" y="1429840"/>
            <a:ext cx="426027" cy="425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7" name="Oval 143"/>
          <p:cNvSpPr>
            <a:spLocks noChangeArrowheads="1"/>
          </p:cNvSpPr>
          <p:nvPr/>
        </p:nvSpPr>
        <p:spPr bwMode="auto">
          <a:xfrm rot="19713862" flipH="1">
            <a:off x="329369" y="1452024"/>
            <a:ext cx="279580" cy="227756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pl-PL" sz="2000" b="1">
              <a:solidFill>
                <a:schemeClr val="bg1"/>
              </a:solidFill>
            </a:endParaRPr>
          </a:p>
        </p:txBody>
      </p:sp>
      <p:sp>
        <p:nvSpPr>
          <p:cNvPr id="8" name="Text Box 147"/>
          <p:cNvSpPr txBox="1">
            <a:spLocks noChangeArrowheads="1"/>
          </p:cNvSpPr>
          <p:nvPr/>
        </p:nvSpPr>
        <p:spPr bwMode="auto">
          <a:xfrm rot="1146583">
            <a:off x="347652" y="1442012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l-PL" altLang="pl-PL" sz="2000" b="1" dirty="0">
                <a:solidFill>
                  <a:schemeClr val="bg1"/>
                </a:solidFill>
              </a:rPr>
              <a:t>5</a:t>
            </a:r>
            <a:endParaRPr lang="en-US" altLang="pl-PL" sz="2000" b="1" dirty="0">
              <a:solidFill>
                <a:schemeClr val="bg1"/>
              </a:solidFill>
            </a:endParaRPr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4141932" cy="3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WYNIKI BADANIA SŁUCHU</a:t>
            </a:r>
            <a:endParaRPr lang="en-US" altLang="pl-PL" sz="1800" b="1" dirty="0"/>
          </a:p>
        </p:txBody>
      </p:sp>
      <p:pic>
        <p:nvPicPr>
          <p:cNvPr id="162818" name="Obraz 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" y="2564904"/>
            <a:ext cx="774218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867128" y="-99392"/>
            <a:ext cx="881336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20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601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/>
              <a:t>DIAGNOZA</a:t>
            </a:r>
            <a:endParaRPr lang="en-US" altLang="pl-PL" b="1" dirty="0"/>
          </a:p>
        </p:txBody>
      </p:sp>
      <p:sp>
        <p:nvSpPr>
          <p:cNvPr id="3" name="AutoShape 128"/>
          <p:cNvSpPr>
            <a:spLocks noChangeArrowheads="1"/>
          </p:cNvSpPr>
          <p:nvPr/>
        </p:nvSpPr>
        <p:spPr bwMode="auto">
          <a:xfrm>
            <a:off x="808650" y="1493434"/>
            <a:ext cx="4230688" cy="3076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 b="1">
              <a:solidFill>
                <a:schemeClr val="bg1"/>
              </a:solidFill>
            </a:endParaRPr>
          </a:p>
        </p:txBody>
      </p:sp>
      <p:sp>
        <p:nvSpPr>
          <p:cNvPr id="5" name="AutoShape 129"/>
          <p:cNvSpPr>
            <a:spLocks noChangeArrowheads="1"/>
          </p:cNvSpPr>
          <p:nvPr/>
        </p:nvSpPr>
        <p:spPr bwMode="auto">
          <a:xfrm>
            <a:off x="867250" y="1507475"/>
            <a:ext cx="4146609" cy="24252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6" name="Oval 142"/>
          <p:cNvSpPr>
            <a:spLocks noChangeArrowheads="1"/>
          </p:cNvSpPr>
          <p:nvPr/>
        </p:nvSpPr>
        <p:spPr bwMode="auto">
          <a:xfrm rot="1009471" flipH="1">
            <a:off x="298305" y="1429840"/>
            <a:ext cx="426027" cy="4259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2000" b="1">
              <a:solidFill>
                <a:schemeClr val="bg1"/>
              </a:solidFill>
            </a:endParaRPr>
          </a:p>
        </p:txBody>
      </p:sp>
      <p:sp>
        <p:nvSpPr>
          <p:cNvPr id="7" name="Oval 143"/>
          <p:cNvSpPr>
            <a:spLocks noChangeArrowheads="1"/>
          </p:cNvSpPr>
          <p:nvPr/>
        </p:nvSpPr>
        <p:spPr bwMode="auto">
          <a:xfrm rot="19713862" flipH="1">
            <a:off x="329369" y="1452024"/>
            <a:ext cx="279580" cy="227756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6667"/>
                  <a:invGamma/>
                </a:schemeClr>
              </a:gs>
              <a:gs pos="100000">
                <a:schemeClr val="accent1">
                  <a:alpha val="14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pl-PL" sz="2000" b="1">
              <a:solidFill>
                <a:schemeClr val="bg1"/>
              </a:solidFill>
            </a:endParaRPr>
          </a:p>
        </p:txBody>
      </p:sp>
      <p:sp>
        <p:nvSpPr>
          <p:cNvPr id="8" name="Text Box 147"/>
          <p:cNvSpPr txBox="1">
            <a:spLocks noChangeArrowheads="1"/>
          </p:cNvSpPr>
          <p:nvPr/>
        </p:nvSpPr>
        <p:spPr bwMode="auto">
          <a:xfrm rot="1146583">
            <a:off x="347652" y="1442012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l-PL" altLang="pl-PL" sz="2000" b="1" dirty="0">
                <a:solidFill>
                  <a:schemeClr val="bg1"/>
                </a:solidFill>
              </a:rPr>
              <a:t>6</a:t>
            </a:r>
            <a:endParaRPr lang="en-US" altLang="pl-PL" sz="2000" b="1" dirty="0">
              <a:solidFill>
                <a:schemeClr val="bg1"/>
              </a:solidFill>
            </a:endParaRPr>
          </a:p>
        </p:txBody>
      </p:sp>
      <p:sp>
        <p:nvSpPr>
          <p:cNvPr id="9" name="Text Box 152"/>
          <p:cNvSpPr txBox="1">
            <a:spLocks noChangeArrowheads="1"/>
          </p:cNvSpPr>
          <p:nvPr/>
        </p:nvSpPr>
        <p:spPr bwMode="auto">
          <a:xfrm>
            <a:off x="941784" y="1475687"/>
            <a:ext cx="4141932" cy="36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2">
                        <a:gamma/>
                        <a:tint val="26667"/>
                        <a:invGamma/>
                      </a:schemeClr>
                    </a:gs>
                    <a:gs pos="100000">
                      <a:schemeClr val="bg2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1800" b="1" dirty="0" smtClean="0">
                <a:solidFill>
                  <a:schemeClr val="bg1"/>
                </a:solidFill>
                <a:ea typeface="굴림" panose="020B0600000101010101" pitchFamily="34" charset="-127"/>
              </a:rPr>
              <a:t>WYNIKI WYTRZYMAŁOŚCI MIĘŚNI</a:t>
            </a:r>
            <a:endParaRPr lang="en-US" altLang="pl-PL" sz="1800" b="1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643661"/>
              </p:ext>
            </p:extLst>
          </p:nvPr>
        </p:nvGraphicFramePr>
        <p:xfrm>
          <a:off x="1403648" y="2153890"/>
          <a:ext cx="585343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840"/>
                <a:gridCol w="1170305"/>
                <a:gridCol w="1170305"/>
                <a:gridCol w="1169670"/>
                <a:gridCol w="723900"/>
                <a:gridCol w="740410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 dirty="0">
                          <a:effectLst/>
                        </a:rPr>
                        <a:t> </a:t>
                      </a:r>
                      <a:endParaRPr lang="pl-P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>
                          <a:effectLst/>
                        </a:rPr>
                        <a:t>Pomiar temperatury pkt. A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>
                          <a:effectLst/>
                        </a:rPr>
                        <a:t>Pomiar temperatury pkt. B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 dirty="0">
                          <a:effectLst/>
                        </a:rPr>
                        <a:t>Pomiar temperatury pkt. C</a:t>
                      </a:r>
                      <a:endParaRPr lang="pl-P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>
                          <a:effectLst/>
                        </a:rPr>
                        <a:t>Aktywność</a:t>
                      </a:r>
                      <a:endParaRPr lang="pl-PL" sz="12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>
                          <a:effectLst/>
                        </a:rPr>
                        <a:t> 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>
                          <a:effectLst/>
                        </a:rPr>
                        <a:t>Azymut</a:t>
                      </a:r>
                      <a:endParaRPr lang="pl-PL" sz="12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l-PL" sz="900">
                          <a:effectLst/>
                        </a:rPr>
                        <a:t> 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Średnia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34.31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30.69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37.53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120.46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 b="1" u="sng" dirty="0">
                          <a:effectLst/>
                        </a:rPr>
                        <a:t>17.40</a:t>
                      </a:r>
                      <a:endParaRPr lang="pl-PL" sz="1200" b="1" u="sng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Odchylenie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0.10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1.52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0.49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 b="1" u="sng" dirty="0">
                          <a:effectLst/>
                        </a:rPr>
                        <a:t>299.92</a:t>
                      </a:r>
                      <a:endParaRPr lang="pl-PL" sz="1200" b="1" u="sng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14.60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Mediana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34.30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30.39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38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 dirty="0">
                          <a:effectLst/>
                        </a:rPr>
                        <a:t>40</a:t>
                      </a:r>
                      <a:endParaRPr lang="pl-P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200">
                          <a:effectLst/>
                        </a:rPr>
                        <a:t>14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Wariancja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0.02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2.34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0.24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89954.38</a:t>
                      </a:r>
                      <a:endParaRPr lang="pl-PL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l-PL" sz="1000" dirty="0">
                          <a:effectLst/>
                        </a:rPr>
                        <a:t>213.44</a:t>
                      </a:r>
                      <a:endParaRPr lang="pl-PL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47824" y="28997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63841" name="Obraz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45" y="3579879"/>
            <a:ext cx="734777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867128" y="-315416"/>
            <a:ext cx="1745432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21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8980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2780928"/>
            <a:ext cx="4896544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PODSUMOWANIE</a:t>
            </a:r>
            <a:endParaRPr lang="en-US" altLang="pl-PL" b="1" dirty="0"/>
          </a:p>
        </p:txBody>
      </p:sp>
      <p:sp>
        <p:nvSpPr>
          <p:cNvPr id="52" name="Rectangle 2"/>
          <p:cNvSpPr txBox="1">
            <a:spLocks noChangeArrowheads="1"/>
          </p:cNvSpPr>
          <p:nvPr/>
        </p:nvSpPr>
        <p:spPr>
          <a:xfrm>
            <a:off x="7867128" y="-315416"/>
            <a:ext cx="1745432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22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5932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684" y="2780891"/>
            <a:ext cx="576064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Dziękuję za uwagę </a:t>
            </a:r>
            <a:endParaRPr lang="en-US" altLang="pl-PL" b="1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004048" y="5661248"/>
            <a:ext cx="4968552" cy="7921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b="1" dirty="0" smtClean="0"/>
              <a:t>Mariusz Konior</a:t>
            </a:r>
            <a:endParaRPr lang="en-US" altLang="pl-PL" b="1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7544" y="1556717"/>
            <a:ext cx="4536504" cy="410453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pl-PL" sz="32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867128" y="-531440"/>
            <a:ext cx="2249488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 smtClean="0"/>
              <a:t>23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8373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96" name="Group 120"/>
          <p:cNvGrpSpPr>
            <a:grpSpLocks/>
          </p:cNvGrpSpPr>
          <p:nvPr/>
        </p:nvGrpSpPr>
        <p:grpSpPr bwMode="auto">
          <a:xfrm>
            <a:off x="2843808" y="723900"/>
            <a:ext cx="5680075" cy="5867400"/>
            <a:chOff x="1998" y="480"/>
            <a:chExt cx="3578" cy="3696"/>
          </a:xfrm>
        </p:grpSpPr>
        <p:sp>
          <p:nvSpPr>
            <p:cNvPr id="75784" name="Freeform 8"/>
            <p:cNvSpPr>
              <a:spLocks/>
            </p:cNvSpPr>
            <p:nvPr/>
          </p:nvSpPr>
          <p:spPr bwMode="auto">
            <a:xfrm>
              <a:off x="3170" y="3278"/>
              <a:ext cx="250" cy="560"/>
            </a:xfrm>
            <a:custGeom>
              <a:avLst/>
              <a:gdLst>
                <a:gd name="T0" fmla="*/ 196 w 196"/>
                <a:gd name="T1" fmla="*/ 438 h 438"/>
                <a:gd name="T2" fmla="*/ 0 w 196"/>
                <a:gd name="T3" fmla="*/ 415 h 438"/>
                <a:gd name="T4" fmla="*/ 0 w 196"/>
                <a:gd name="T5" fmla="*/ 0 h 438"/>
                <a:gd name="T6" fmla="*/ 196 w 196"/>
                <a:gd name="T7" fmla="*/ 0 h 438"/>
                <a:gd name="T8" fmla="*/ 196 w 196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438">
                  <a:moveTo>
                    <a:pt x="196" y="438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196" y="0"/>
                  </a:lnTo>
                  <a:lnTo>
                    <a:pt x="196" y="4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86" name="Freeform 10"/>
            <p:cNvSpPr>
              <a:spLocks/>
            </p:cNvSpPr>
            <p:nvPr/>
          </p:nvSpPr>
          <p:spPr bwMode="auto">
            <a:xfrm>
              <a:off x="3675" y="2866"/>
              <a:ext cx="264" cy="1031"/>
            </a:xfrm>
            <a:custGeom>
              <a:avLst/>
              <a:gdLst>
                <a:gd name="T0" fmla="*/ 207 w 207"/>
                <a:gd name="T1" fmla="*/ 807 h 807"/>
                <a:gd name="T2" fmla="*/ 0 w 207"/>
                <a:gd name="T3" fmla="*/ 784 h 807"/>
                <a:gd name="T4" fmla="*/ 0 w 207"/>
                <a:gd name="T5" fmla="*/ 0 h 807"/>
                <a:gd name="T6" fmla="*/ 207 w 207"/>
                <a:gd name="T7" fmla="*/ 0 h 807"/>
                <a:gd name="T8" fmla="*/ 207 w 207"/>
                <a:gd name="T9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807">
                  <a:moveTo>
                    <a:pt x="207" y="807"/>
                  </a:moveTo>
                  <a:lnTo>
                    <a:pt x="0" y="784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07" y="8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88" name="Freeform 12"/>
            <p:cNvSpPr>
              <a:spLocks/>
            </p:cNvSpPr>
            <p:nvPr/>
          </p:nvSpPr>
          <p:spPr bwMode="auto">
            <a:xfrm>
              <a:off x="3420" y="3278"/>
              <a:ext cx="221" cy="560"/>
            </a:xfrm>
            <a:custGeom>
              <a:avLst/>
              <a:gdLst>
                <a:gd name="T0" fmla="*/ 173 w 173"/>
                <a:gd name="T1" fmla="*/ 404 h 438"/>
                <a:gd name="T2" fmla="*/ 0 w 173"/>
                <a:gd name="T3" fmla="*/ 438 h 438"/>
                <a:gd name="T4" fmla="*/ 0 w 173"/>
                <a:gd name="T5" fmla="*/ 0 h 438"/>
                <a:gd name="T6" fmla="*/ 173 w 173"/>
                <a:gd name="T7" fmla="*/ 0 h 438"/>
                <a:gd name="T8" fmla="*/ 173 w 173"/>
                <a:gd name="T9" fmla="*/ 40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438">
                  <a:moveTo>
                    <a:pt x="173" y="404"/>
                  </a:moveTo>
                  <a:lnTo>
                    <a:pt x="0" y="438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404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89" name="Freeform 13"/>
            <p:cNvSpPr>
              <a:spLocks/>
            </p:cNvSpPr>
            <p:nvPr/>
          </p:nvSpPr>
          <p:spPr bwMode="auto">
            <a:xfrm>
              <a:off x="3939" y="2866"/>
              <a:ext cx="221" cy="1031"/>
            </a:xfrm>
            <a:custGeom>
              <a:avLst/>
              <a:gdLst>
                <a:gd name="T0" fmla="*/ 173 w 173"/>
                <a:gd name="T1" fmla="*/ 772 h 807"/>
                <a:gd name="T2" fmla="*/ 0 w 173"/>
                <a:gd name="T3" fmla="*/ 807 h 807"/>
                <a:gd name="T4" fmla="*/ 0 w 173"/>
                <a:gd name="T5" fmla="*/ 0 h 807"/>
                <a:gd name="T6" fmla="*/ 173 w 173"/>
                <a:gd name="T7" fmla="*/ 0 h 807"/>
                <a:gd name="T8" fmla="*/ 173 w 173"/>
                <a:gd name="T9" fmla="*/ 772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807">
                  <a:moveTo>
                    <a:pt x="173" y="772"/>
                  </a:moveTo>
                  <a:lnTo>
                    <a:pt x="0" y="807"/>
                  </a:lnTo>
                  <a:lnTo>
                    <a:pt x="0" y="0"/>
                  </a:lnTo>
                  <a:lnTo>
                    <a:pt x="173" y="0"/>
                  </a:lnTo>
                  <a:lnTo>
                    <a:pt x="173" y="77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85" name="Freeform 9"/>
            <p:cNvSpPr>
              <a:spLocks/>
            </p:cNvSpPr>
            <p:nvPr/>
          </p:nvSpPr>
          <p:spPr bwMode="auto">
            <a:xfrm>
              <a:off x="4200" y="2086"/>
              <a:ext cx="295" cy="1871"/>
            </a:xfrm>
            <a:custGeom>
              <a:avLst/>
              <a:gdLst>
                <a:gd name="T0" fmla="*/ 231 w 231"/>
                <a:gd name="T1" fmla="*/ 1464 h 1464"/>
                <a:gd name="T2" fmla="*/ 0 w 231"/>
                <a:gd name="T3" fmla="*/ 1441 h 1464"/>
                <a:gd name="T4" fmla="*/ 0 w 231"/>
                <a:gd name="T5" fmla="*/ 11 h 1464"/>
                <a:gd name="T6" fmla="*/ 231 w 231"/>
                <a:gd name="T7" fmla="*/ 0 h 1464"/>
                <a:gd name="T8" fmla="*/ 231 w 231"/>
                <a:gd name="T9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464">
                  <a:moveTo>
                    <a:pt x="231" y="1464"/>
                  </a:moveTo>
                  <a:lnTo>
                    <a:pt x="0" y="1441"/>
                  </a:lnTo>
                  <a:lnTo>
                    <a:pt x="0" y="11"/>
                  </a:lnTo>
                  <a:lnTo>
                    <a:pt x="231" y="0"/>
                  </a:lnTo>
                  <a:lnTo>
                    <a:pt x="231" y="14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90" name="Freeform 14"/>
            <p:cNvSpPr>
              <a:spLocks/>
            </p:cNvSpPr>
            <p:nvPr/>
          </p:nvSpPr>
          <p:spPr bwMode="auto">
            <a:xfrm>
              <a:off x="4495" y="2086"/>
              <a:ext cx="221" cy="1871"/>
            </a:xfrm>
            <a:custGeom>
              <a:avLst/>
              <a:gdLst>
                <a:gd name="T0" fmla="*/ 173 w 173"/>
                <a:gd name="T1" fmla="*/ 1429 h 1464"/>
                <a:gd name="T2" fmla="*/ 0 w 173"/>
                <a:gd name="T3" fmla="*/ 1464 h 1464"/>
                <a:gd name="T4" fmla="*/ 0 w 173"/>
                <a:gd name="T5" fmla="*/ 0 h 1464"/>
                <a:gd name="T6" fmla="*/ 173 w 173"/>
                <a:gd name="T7" fmla="*/ 23 h 1464"/>
                <a:gd name="T8" fmla="*/ 173 w 173"/>
                <a:gd name="T9" fmla="*/ 1429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4">
                  <a:moveTo>
                    <a:pt x="173" y="1429"/>
                  </a:moveTo>
                  <a:lnTo>
                    <a:pt x="0" y="1464"/>
                  </a:lnTo>
                  <a:lnTo>
                    <a:pt x="0" y="0"/>
                  </a:lnTo>
                  <a:lnTo>
                    <a:pt x="173" y="23"/>
                  </a:lnTo>
                  <a:lnTo>
                    <a:pt x="173" y="1429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83" name="Freeform 7"/>
            <p:cNvSpPr>
              <a:spLocks/>
            </p:cNvSpPr>
            <p:nvPr/>
          </p:nvSpPr>
          <p:spPr bwMode="auto">
            <a:xfrm>
              <a:off x="4494" y="1378"/>
              <a:ext cx="276" cy="129"/>
            </a:xfrm>
            <a:custGeom>
              <a:avLst/>
              <a:gdLst>
                <a:gd name="T0" fmla="*/ 216 w 216"/>
                <a:gd name="T1" fmla="*/ 0 h 101"/>
                <a:gd name="T2" fmla="*/ 0 w 216"/>
                <a:gd name="T3" fmla="*/ 23 h 101"/>
                <a:gd name="T4" fmla="*/ 216 w 216"/>
                <a:gd name="T5" fmla="*/ 101 h 101"/>
                <a:gd name="T6" fmla="*/ 216 w 21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101">
                  <a:moveTo>
                    <a:pt x="216" y="0"/>
                  </a:moveTo>
                  <a:lnTo>
                    <a:pt x="0" y="23"/>
                  </a:lnTo>
                  <a:lnTo>
                    <a:pt x="216" y="10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87" name="Freeform 11"/>
            <p:cNvSpPr>
              <a:spLocks/>
            </p:cNvSpPr>
            <p:nvPr/>
          </p:nvSpPr>
          <p:spPr bwMode="auto">
            <a:xfrm>
              <a:off x="4490" y="480"/>
              <a:ext cx="851" cy="3549"/>
            </a:xfrm>
            <a:custGeom>
              <a:avLst/>
              <a:gdLst>
                <a:gd name="T0" fmla="*/ 210 w 666"/>
                <a:gd name="T1" fmla="*/ 2752 h 2778"/>
                <a:gd name="T2" fmla="*/ 207 w 666"/>
                <a:gd name="T3" fmla="*/ 703 h 2778"/>
                <a:gd name="T4" fmla="*/ 0 w 666"/>
                <a:gd name="T5" fmla="*/ 726 h 2778"/>
                <a:gd name="T6" fmla="*/ 311 w 666"/>
                <a:gd name="T7" fmla="*/ 0 h 2778"/>
                <a:gd name="T8" fmla="*/ 666 w 666"/>
                <a:gd name="T9" fmla="*/ 622 h 2778"/>
                <a:gd name="T10" fmla="*/ 458 w 666"/>
                <a:gd name="T11" fmla="*/ 669 h 2778"/>
                <a:gd name="T12" fmla="*/ 464 w 666"/>
                <a:gd name="T13" fmla="*/ 2778 h 2778"/>
                <a:gd name="T14" fmla="*/ 210 w 666"/>
                <a:gd name="T15" fmla="*/ 2752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6" h="2778">
                  <a:moveTo>
                    <a:pt x="210" y="2752"/>
                  </a:moveTo>
                  <a:lnTo>
                    <a:pt x="207" y="703"/>
                  </a:lnTo>
                  <a:lnTo>
                    <a:pt x="0" y="726"/>
                  </a:lnTo>
                  <a:lnTo>
                    <a:pt x="311" y="0"/>
                  </a:lnTo>
                  <a:lnTo>
                    <a:pt x="666" y="622"/>
                  </a:lnTo>
                  <a:lnTo>
                    <a:pt x="458" y="669"/>
                  </a:lnTo>
                  <a:lnTo>
                    <a:pt x="464" y="2778"/>
                  </a:lnTo>
                  <a:lnTo>
                    <a:pt x="210" y="2752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791" name="Freeform 15"/>
            <p:cNvSpPr>
              <a:spLocks/>
            </p:cNvSpPr>
            <p:nvPr/>
          </p:nvSpPr>
          <p:spPr bwMode="auto">
            <a:xfrm>
              <a:off x="4887" y="483"/>
              <a:ext cx="689" cy="3549"/>
            </a:xfrm>
            <a:custGeom>
              <a:avLst/>
              <a:gdLst>
                <a:gd name="T0" fmla="*/ 0 w 689"/>
                <a:gd name="T1" fmla="*/ 0 h 3549"/>
                <a:gd name="T2" fmla="*/ 266 w 689"/>
                <a:gd name="T3" fmla="*/ 107 h 3549"/>
                <a:gd name="T4" fmla="*/ 686 w 689"/>
                <a:gd name="T5" fmla="*/ 861 h 3549"/>
                <a:gd name="T6" fmla="*/ 689 w 689"/>
                <a:gd name="T7" fmla="*/ 857 h 3549"/>
                <a:gd name="T8" fmla="*/ 454 w 689"/>
                <a:gd name="T9" fmla="*/ 795 h 3549"/>
                <a:gd name="T10" fmla="*/ 184 w 689"/>
                <a:gd name="T11" fmla="*/ 855 h 3549"/>
                <a:gd name="T12" fmla="*/ 199 w 689"/>
                <a:gd name="T13" fmla="*/ 3549 h 3549"/>
                <a:gd name="T14" fmla="*/ 424 w 689"/>
                <a:gd name="T15" fmla="*/ 3502 h 3549"/>
                <a:gd name="T16" fmla="*/ 409 w 689"/>
                <a:gd name="T17" fmla="*/ 939 h 3549"/>
                <a:gd name="T18" fmla="*/ 689 w 689"/>
                <a:gd name="T19" fmla="*/ 861 h 3549"/>
                <a:gd name="T20" fmla="*/ 454 w 689"/>
                <a:gd name="T21" fmla="*/ 795 h 3549"/>
                <a:gd name="T22" fmla="*/ 0 w 689"/>
                <a:gd name="T23" fmla="*/ 0 h 3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9" h="3549">
                  <a:moveTo>
                    <a:pt x="0" y="0"/>
                  </a:moveTo>
                  <a:lnTo>
                    <a:pt x="266" y="107"/>
                  </a:lnTo>
                  <a:lnTo>
                    <a:pt x="686" y="861"/>
                  </a:lnTo>
                  <a:lnTo>
                    <a:pt x="689" y="857"/>
                  </a:lnTo>
                  <a:lnTo>
                    <a:pt x="454" y="795"/>
                  </a:lnTo>
                  <a:lnTo>
                    <a:pt x="184" y="855"/>
                  </a:lnTo>
                  <a:lnTo>
                    <a:pt x="199" y="3549"/>
                  </a:lnTo>
                  <a:lnTo>
                    <a:pt x="424" y="3502"/>
                  </a:lnTo>
                  <a:lnTo>
                    <a:pt x="409" y="939"/>
                  </a:lnTo>
                  <a:lnTo>
                    <a:pt x="689" y="861"/>
                  </a:lnTo>
                  <a:lnTo>
                    <a:pt x="454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75808" name="Freeform 32"/>
            <p:cNvSpPr>
              <a:spLocks/>
            </p:cNvSpPr>
            <p:nvPr/>
          </p:nvSpPr>
          <p:spPr bwMode="auto">
            <a:xfrm>
              <a:off x="3174" y="3283"/>
              <a:ext cx="242" cy="344"/>
            </a:xfrm>
            <a:custGeom>
              <a:avLst/>
              <a:gdLst>
                <a:gd name="T0" fmla="*/ 239 w 242"/>
                <a:gd name="T1" fmla="*/ 0 h 292"/>
                <a:gd name="T2" fmla="*/ 0 w 242"/>
                <a:gd name="T3" fmla="*/ 0 h 292"/>
                <a:gd name="T4" fmla="*/ 1 w 242"/>
                <a:gd name="T5" fmla="*/ 249 h 292"/>
                <a:gd name="T6" fmla="*/ 239 w 242"/>
                <a:gd name="T7" fmla="*/ 255 h 292"/>
                <a:gd name="T8" fmla="*/ 239 w 242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92">
                  <a:moveTo>
                    <a:pt x="239" y="0"/>
                  </a:moveTo>
                  <a:cubicBezTo>
                    <a:pt x="186" y="0"/>
                    <a:pt x="0" y="0"/>
                    <a:pt x="0" y="0"/>
                  </a:cubicBezTo>
                  <a:cubicBezTo>
                    <a:pt x="0" y="0"/>
                    <a:pt x="1" y="176"/>
                    <a:pt x="1" y="249"/>
                  </a:cubicBezTo>
                  <a:cubicBezTo>
                    <a:pt x="41" y="292"/>
                    <a:pt x="199" y="281"/>
                    <a:pt x="239" y="255"/>
                  </a:cubicBezTo>
                  <a:cubicBezTo>
                    <a:pt x="241" y="192"/>
                    <a:pt x="242" y="66"/>
                    <a:pt x="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67843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5810" name="Freeform 34"/>
            <p:cNvSpPr>
              <a:spLocks/>
            </p:cNvSpPr>
            <p:nvPr/>
          </p:nvSpPr>
          <p:spPr bwMode="auto">
            <a:xfrm>
              <a:off x="3680" y="2874"/>
              <a:ext cx="254" cy="299"/>
            </a:xfrm>
            <a:custGeom>
              <a:avLst/>
              <a:gdLst>
                <a:gd name="T0" fmla="*/ 239 w 242"/>
                <a:gd name="T1" fmla="*/ 0 h 292"/>
                <a:gd name="T2" fmla="*/ 0 w 242"/>
                <a:gd name="T3" fmla="*/ 0 h 292"/>
                <a:gd name="T4" fmla="*/ 1 w 242"/>
                <a:gd name="T5" fmla="*/ 249 h 292"/>
                <a:gd name="T6" fmla="*/ 239 w 242"/>
                <a:gd name="T7" fmla="*/ 255 h 292"/>
                <a:gd name="T8" fmla="*/ 239 w 242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92">
                  <a:moveTo>
                    <a:pt x="239" y="0"/>
                  </a:moveTo>
                  <a:cubicBezTo>
                    <a:pt x="186" y="0"/>
                    <a:pt x="0" y="0"/>
                    <a:pt x="0" y="0"/>
                  </a:cubicBezTo>
                  <a:cubicBezTo>
                    <a:pt x="0" y="0"/>
                    <a:pt x="1" y="176"/>
                    <a:pt x="1" y="249"/>
                  </a:cubicBezTo>
                  <a:cubicBezTo>
                    <a:pt x="41" y="292"/>
                    <a:pt x="199" y="281"/>
                    <a:pt x="239" y="255"/>
                  </a:cubicBezTo>
                  <a:cubicBezTo>
                    <a:pt x="241" y="192"/>
                    <a:pt x="242" y="66"/>
                    <a:pt x="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67843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5811" name="Freeform 35"/>
            <p:cNvSpPr>
              <a:spLocks/>
            </p:cNvSpPr>
            <p:nvPr/>
          </p:nvSpPr>
          <p:spPr bwMode="auto">
            <a:xfrm>
              <a:off x="4206" y="2091"/>
              <a:ext cx="284" cy="506"/>
            </a:xfrm>
            <a:custGeom>
              <a:avLst/>
              <a:gdLst>
                <a:gd name="T0" fmla="*/ 285 w 288"/>
                <a:gd name="T1" fmla="*/ 0 h 511"/>
                <a:gd name="T2" fmla="*/ 0 w 288"/>
                <a:gd name="T3" fmla="*/ 15 h 511"/>
                <a:gd name="T4" fmla="*/ 1 w 288"/>
                <a:gd name="T5" fmla="*/ 438 h 511"/>
                <a:gd name="T6" fmla="*/ 285 w 288"/>
                <a:gd name="T7" fmla="*/ 448 h 511"/>
                <a:gd name="T8" fmla="*/ 285 w 288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11">
                  <a:moveTo>
                    <a:pt x="285" y="0"/>
                  </a:moveTo>
                  <a:cubicBezTo>
                    <a:pt x="208" y="5"/>
                    <a:pt x="0" y="15"/>
                    <a:pt x="0" y="15"/>
                  </a:cubicBezTo>
                  <a:cubicBezTo>
                    <a:pt x="0" y="15"/>
                    <a:pt x="1" y="316"/>
                    <a:pt x="1" y="438"/>
                  </a:cubicBezTo>
                  <a:cubicBezTo>
                    <a:pt x="48" y="511"/>
                    <a:pt x="238" y="490"/>
                    <a:pt x="285" y="448"/>
                  </a:cubicBezTo>
                  <a:cubicBezTo>
                    <a:pt x="288" y="342"/>
                    <a:pt x="288" y="123"/>
                    <a:pt x="285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67843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5812" name="Freeform 36"/>
            <p:cNvSpPr>
              <a:spLocks/>
            </p:cNvSpPr>
            <p:nvPr/>
          </p:nvSpPr>
          <p:spPr bwMode="auto">
            <a:xfrm>
              <a:off x="4499" y="495"/>
              <a:ext cx="828" cy="1220"/>
            </a:xfrm>
            <a:custGeom>
              <a:avLst/>
              <a:gdLst>
                <a:gd name="T0" fmla="*/ 260 w 816"/>
                <a:gd name="T1" fmla="*/ 1197 h 1197"/>
                <a:gd name="T2" fmla="*/ 254 w 816"/>
                <a:gd name="T3" fmla="*/ 862 h 1197"/>
                <a:gd name="T4" fmla="*/ 0 w 816"/>
                <a:gd name="T5" fmla="*/ 891 h 1197"/>
                <a:gd name="T6" fmla="*/ 381 w 816"/>
                <a:gd name="T7" fmla="*/ 0 h 1197"/>
                <a:gd name="T8" fmla="*/ 816 w 816"/>
                <a:gd name="T9" fmla="*/ 763 h 1197"/>
                <a:gd name="T10" fmla="*/ 561 w 816"/>
                <a:gd name="T11" fmla="*/ 821 h 1197"/>
                <a:gd name="T12" fmla="*/ 557 w 816"/>
                <a:gd name="T13" fmla="*/ 1158 h 1197"/>
                <a:gd name="T14" fmla="*/ 260 w 816"/>
                <a:gd name="T15" fmla="*/ 119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6" h="1197">
                  <a:moveTo>
                    <a:pt x="260" y="1197"/>
                  </a:moveTo>
                  <a:lnTo>
                    <a:pt x="254" y="862"/>
                  </a:lnTo>
                  <a:lnTo>
                    <a:pt x="0" y="891"/>
                  </a:lnTo>
                  <a:lnTo>
                    <a:pt x="381" y="0"/>
                  </a:lnTo>
                  <a:lnTo>
                    <a:pt x="816" y="763"/>
                  </a:lnTo>
                  <a:lnTo>
                    <a:pt x="561" y="821"/>
                  </a:lnTo>
                  <a:lnTo>
                    <a:pt x="557" y="1158"/>
                  </a:lnTo>
                  <a:lnTo>
                    <a:pt x="260" y="1197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67843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grpSp>
          <p:nvGrpSpPr>
            <p:cNvPr id="75889" name="Group 113"/>
            <p:cNvGrpSpPr>
              <a:grpSpLocks/>
            </p:cNvGrpSpPr>
            <p:nvPr/>
          </p:nvGrpSpPr>
          <p:grpSpPr bwMode="auto">
            <a:xfrm>
              <a:off x="1998" y="3825"/>
              <a:ext cx="3314" cy="351"/>
              <a:chOff x="1998" y="3825"/>
              <a:chExt cx="3314" cy="351"/>
            </a:xfrm>
          </p:grpSpPr>
          <p:sp>
            <p:nvSpPr>
              <p:cNvPr id="75886" name="AutoShape 110"/>
              <p:cNvSpPr>
                <a:spLocks noChangeArrowheads="1"/>
              </p:cNvSpPr>
              <p:nvPr/>
            </p:nvSpPr>
            <p:spPr bwMode="auto">
              <a:xfrm rot="-4999167">
                <a:off x="3427" y="2396"/>
                <a:ext cx="227" cy="3085"/>
              </a:xfrm>
              <a:prstGeom prst="upArrow">
                <a:avLst>
                  <a:gd name="adj1" fmla="val 51546"/>
                  <a:gd name="adj2" fmla="val 92741"/>
                </a:avLst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  <p:sp>
            <p:nvSpPr>
              <p:cNvPr id="75888" name="Freeform 112"/>
              <p:cNvSpPr>
                <a:spLocks/>
              </p:cNvSpPr>
              <p:nvPr/>
            </p:nvSpPr>
            <p:spPr bwMode="auto">
              <a:xfrm>
                <a:off x="5061" y="4015"/>
                <a:ext cx="251" cy="161"/>
              </a:xfrm>
              <a:custGeom>
                <a:avLst/>
                <a:gdLst>
                  <a:gd name="T0" fmla="*/ 251 w 251"/>
                  <a:gd name="T1" fmla="*/ 103 h 161"/>
                  <a:gd name="T2" fmla="*/ 0 w 251"/>
                  <a:gd name="T3" fmla="*/ 161 h 161"/>
                  <a:gd name="T4" fmla="*/ 18 w 251"/>
                  <a:gd name="T5" fmla="*/ 44 h 161"/>
                  <a:gd name="T6" fmla="*/ 250 w 251"/>
                  <a:gd name="T7" fmla="*/ 0 h 161"/>
                  <a:gd name="T8" fmla="*/ 251 w 251"/>
                  <a:gd name="T9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61">
                    <a:moveTo>
                      <a:pt x="251" y="103"/>
                    </a:moveTo>
                    <a:lnTo>
                      <a:pt x="0" y="161"/>
                    </a:lnTo>
                    <a:lnTo>
                      <a:pt x="18" y="44"/>
                    </a:lnTo>
                    <a:lnTo>
                      <a:pt x="250" y="0"/>
                    </a:lnTo>
                    <a:lnTo>
                      <a:pt x="251" y="10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</p:grpSp>
        <p:sp>
          <p:nvSpPr>
            <p:cNvPr id="75890" name="Text Box 114"/>
            <p:cNvSpPr txBox="1">
              <a:spLocks noChangeArrowheads="1"/>
            </p:cNvSpPr>
            <p:nvPr/>
          </p:nvSpPr>
          <p:spPr bwMode="auto">
            <a:xfrm>
              <a:off x="5278" y="1488"/>
              <a:ext cx="233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l" eaLnBrk="0" hangingPunct="0"/>
              <a:r>
                <a:rPr lang="pl-PL" altLang="ko-KR" sz="1200" b="1" dirty="0" smtClean="0">
                  <a:ea typeface="굴림" panose="020B0600000101010101" pitchFamily="34" charset="-127"/>
                </a:rPr>
                <a:t>Długość życia</a:t>
              </a:r>
              <a:endParaRPr lang="en-US" altLang="ko-KR" sz="1200" b="1" dirty="0">
                <a:ea typeface="굴림" panose="020B0600000101010101" pitchFamily="34" charset="-127"/>
              </a:endParaRPr>
            </a:p>
          </p:txBody>
        </p:sp>
      </p:grpSp>
      <p:sp>
        <p:nvSpPr>
          <p:cNvPr id="75898" name="AutoShape 122"/>
          <p:cNvSpPr>
            <a:spLocks noChangeArrowheads="1"/>
          </p:cNvSpPr>
          <p:nvPr/>
        </p:nvSpPr>
        <p:spPr bwMode="gray">
          <a:xfrm>
            <a:off x="685800" y="381000"/>
            <a:ext cx="4495800" cy="6858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l-PL" altLang="pl-PL" sz="5000" b="1" dirty="0" smtClean="0">
                <a:ea typeface="굴림" panose="020B0600000101010101" pitchFamily="34" charset="-127"/>
              </a:rPr>
              <a:t>DŁUGOŚĆ ŻYCIA</a:t>
            </a:r>
            <a:endParaRPr lang="en-US" altLang="pl-PL" b="1" dirty="0"/>
          </a:p>
        </p:txBody>
      </p:sp>
      <p:grpSp>
        <p:nvGrpSpPr>
          <p:cNvPr id="75899" name="Group 123"/>
          <p:cNvGrpSpPr>
            <a:grpSpLocks/>
          </p:cNvGrpSpPr>
          <p:nvPr/>
        </p:nvGrpSpPr>
        <p:grpSpPr bwMode="auto">
          <a:xfrm>
            <a:off x="533400" y="2701926"/>
            <a:ext cx="4785411" cy="1441960"/>
            <a:chOff x="480" y="1900"/>
            <a:chExt cx="3235" cy="975"/>
          </a:xfrm>
        </p:grpSpPr>
        <p:grpSp>
          <p:nvGrpSpPr>
            <p:cNvPr id="75900" name="Group 124"/>
            <p:cNvGrpSpPr>
              <a:grpSpLocks/>
            </p:cNvGrpSpPr>
            <p:nvPr/>
          </p:nvGrpSpPr>
          <p:grpSpPr bwMode="auto">
            <a:xfrm>
              <a:off x="825" y="1945"/>
              <a:ext cx="2479" cy="208"/>
              <a:chOff x="1497" y="227"/>
              <a:chExt cx="2479" cy="208"/>
            </a:xfrm>
          </p:grpSpPr>
          <p:sp>
            <p:nvSpPr>
              <p:cNvPr id="75901" name="AutoShape 125"/>
              <p:cNvSpPr>
                <a:spLocks noChangeArrowheads="1"/>
              </p:cNvSpPr>
              <p:nvPr/>
            </p:nvSpPr>
            <p:spPr bwMode="auto">
              <a:xfrm>
                <a:off x="1497" y="227"/>
                <a:ext cx="2479" cy="208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902" name="AutoShape 126"/>
              <p:cNvSpPr>
                <a:spLocks noChangeArrowheads="1"/>
              </p:cNvSpPr>
              <p:nvPr/>
            </p:nvSpPr>
            <p:spPr bwMode="auto">
              <a:xfrm>
                <a:off x="1533" y="235"/>
                <a:ext cx="2398" cy="14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2">
                      <a:gamma/>
                      <a:tint val="26667"/>
                      <a:invGamma/>
                    </a:schemeClr>
                  </a:gs>
                  <a:gs pos="100000">
                    <a:schemeClr val="bg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5903" name="Group 127"/>
            <p:cNvGrpSpPr>
              <a:grpSpLocks/>
            </p:cNvGrpSpPr>
            <p:nvPr/>
          </p:nvGrpSpPr>
          <p:grpSpPr bwMode="auto">
            <a:xfrm>
              <a:off x="825" y="2289"/>
              <a:ext cx="2860" cy="208"/>
              <a:chOff x="1497" y="571"/>
              <a:chExt cx="3321" cy="241"/>
            </a:xfrm>
          </p:grpSpPr>
          <p:sp>
            <p:nvSpPr>
              <p:cNvPr id="75904" name="AutoShape 128"/>
              <p:cNvSpPr>
                <a:spLocks noChangeArrowheads="1"/>
              </p:cNvSpPr>
              <p:nvPr/>
            </p:nvSpPr>
            <p:spPr bwMode="auto">
              <a:xfrm>
                <a:off x="1497" y="571"/>
                <a:ext cx="3321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905" name="AutoShape 129"/>
              <p:cNvSpPr>
                <a:spLocks noChangeArrowheads="1"/>
              </p:cNvSpPr>
              <p:nvPr/>
            </p:nvSpPr>
            <p:spPr bwMode="auto">
              <a:xfrm>
                <a:off x="1543" y="582"/>
                <a:ext cx="3255" cy="19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26667"/>
                      <a:invGamma/>
                    </a:schemeClr>
                  </a:gs>
                  <a:gs pos="100000">
                    <a:schemeClr val="accent1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5906" name="Group 130"/>
            <p:cNvGrpSpPr>
              <a:grpSpLocks/>
            </p:cNvGrpSpPr>
            <p:nvPr/>
          </p:nvGrpSpPr>
          <p:grpSpPr bwMode="auto">
            <a:xfrm>
              <a:off x="825" y="2630"/>
              <a:ext cx="1767" cy="208"/>
              <a:chOff x="1497" y="907"/>
              <a:chExt cx="2052" cy="241"/>
            </a:xfrm>
          </p:grpSpPr>
          <p:sp>
            <p:nvSpPr>
              <p:cNvPr id="75907" name="AutoShape 131"/>
              <p:cNvSpPr>
                <a:spLocks noChangeArrowheads="1"/>
              </p:cNvSpPr>
              <p:nvPr/>
            </p:nvSpPr>
            <p:spPr bwMode="auto">
              <a:xfrm>
                <a:off x="1497" y="907"/>
                <a:ext cx="2052" cy="24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1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908" name="AutoShape 132"/>
              <p:cNvSpPr>
                <a:spLocks noChangeArrowheads="1"/>
              </p:cNvSpPr>
              <p:nvPr/>
            </p:nvSpPr>
            <p:spPr bwMode="auto">
              <a:xfrm>
                <a:off x="1543" y="918"/>
                <a:ext cx="1975" cy="15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/>
              </a:p>
            </p:txBody>
          </p:sp>
        </p:grpSp>
        <p:grpSp>
          <p:nvGrpSpPr>
            <p:cNvPr id="75915" name="Group 139"/>
            <p:cNvGrpSpPr>
              <a:grpSpLocks/>
            </p:cNvGrpSpPr>
            <p:nvPr/>
          </p:nvGrpSpPr>
          <p:grpSpPr bwMode="auto">
            <a:xfrm>
              <a:off x="480" y="2587"/>
              <a:ext cx="288" cy="288"/>
              <a:chOff x="1392" y="1076"/>
              <a:chExt cx="288" cy="288"/>
            </a:xfrm>
          </p:grpSpPr>
          <p:sp>
            <p:nvSpPr>
              <p:cNvPr id="75916" name="Oval 140"/>
              <p:cNvSpPr>
                <a:spLocks noChangeArrowheads="1"/>
              </p:cNvSpPr>
              <p:nvPr/>
            </p:nvSpPr>
            <p:spPr bwMode="auto">
              <a:xfrm rot="1009471" flipH="1">
                <a:off x="1392" y="1076"/>
                <a:ext cx="288" cy="2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pl-PL" altLang="pl-PL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917" name="Oval 141"/>
              <p:cNvSpPr>
                <a:spLocks noChangeArrowheads="1"/>
              </p:cNvSpPr>
              <p:nvPr/>
            </p:nvSpPr>
            <p:spPr bwMode="auto">
              <a:xfrm rot="19713862" flipH="1">
                <a:off x="1413" y="1091"/>
                <a:ext cx="189" cy="15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26667"/>
                      <a:invGamma/>
                    </a:schemeClr>
                  </a:gs>
                  <a:gs pos="100000">
                    <a:schemeClr val="accent2">
                      <a:alpha val="14999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pl-PL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918" name="Oval 142"/>
            <p:cNvSpPr>
              <a:spLocks noChangeArrowheads="1"/>
            </p:cNvSpPr>
            <p:nvPr/>
          </p:nvSpPr>
          <p:spPr bwMode="auto">
            <a:xfrm rot="1009471" flipH="1">
              <a:off x="480" y="2246"/>
              <a:ext cx="288" cy="2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 altLang="pl-PL" sz="2000" b="1">
                <a:solidFill>
                  <a:schemeClr val="bg1"/>
                </a:solidFill>
              </a:endParaRPr>
            </a:p>
          </p:txBody>
        </p:sp>
        <p:sp>
          <p:nvSpPr>
            <p:cNvPr id="75919" name="Oval 143"/>
            <p:cNvSpPr>
              <a:spLocks noChangeArrowheads="1"/>
            </p:cNvSpPr>
            <p:nvPr/>
          </p:nvSpPr>
          <p:spPr bwMode="auto">
            <a:xfrm rot="19713862" flipH="1">
              <a:off x="501" y="2261"/>
              <a:ext cx="189" cy="15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6667"/>
                    <a:invGamma/>
                  </a:schemeClr>
                </a:gs>
                <a:gs pos="100000">
                  <a:schemeClr val="accent1">
                    <a:alpha val="14999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pl-PL" sz="2000" b="1">
                <a:solidFill>
                  <a:schemeClr val="bg1"/>
                </a:solidFill>
              </a:endParaRPr>
            </a:p>
          </p:txBody>
        </p:sp>
        <p:sp>
          <p:nvSpPr>
            <p:cNvPr id="75920" name="Oval 144"/>
            <p:cNvSpPr>
              <a:spLocks noChangeArrowheads="1"/>
            </p:cNvSpPr>
            <p:nvPr/>
          </p:nvSpPr>
          <p:spPr bwMode="auto">
            <a:xfrm rot="1009471" flipH="1">
              <a:off x="485" y="1900"/>
              <a:ext cx="288" cy="28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 altLang="pl-PL" sz="2000" b="1">
                <a:solidFill>
                  <a:schemeClr val="bg1"/>
                </a:solidFill>
              </a:endParaRPr>
            </a:p>
          </p:txBody>
        </p:sp>
        <p:sp>
          <p:nvSpPr>
            <p:cNvPr id="75921" name="Oval 145"/>
            <p:cNvSpPr>
              <a:spLocks noChangeArrowheads="1"/>
            </p:cNvSpPr>
            <p:nvPr/>
          </p:nvSpPr>
          <p:spPr bwMode="auto">
            <a:xfrm rot="19713862" flipH="1">
              <a:off x="506" y="1915"/>
              <a:ext cx="189" cy="154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pl-PL" sz="2000" b="1">
                <a:solidFill>
                  <a:schemeClr val="bg1"/>
                </a:solidFill>
              </a:endParaRPr>
            </a:p>
          </p:txBody>
        </p:sp>
        <p:sp>
          <p:nvSpPr>
            <p:cNvPr id="75922" name="Text Box 146"/>
            <p:cNvSpPr txBox="1">
              <a:spLocks noChangeArrowheads="1"/>
            </p:cNvSpPr>
            <p:nvPr/>
          </p:nvSpPr>
          <p:spPr bwMode="auto">
            <a:xfrm rot="1146583">
              <a:off x="514" y="1919"/>
              <a:ext cx="22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uk-UA" altLang="pl-PL" sz="2000" b="1">
                  <a:solidFill>
                    <a:schemeClr val="bg1"/>
                  </a:solidFill>
                </a:rPr>
                <a:t>1</a:t>
              </a:r>
              <a:endParaRPr lang="en-US" altLang="pl-PL" sz="2000"/>
            </a:p>
          </p:txBody>
        </p:sp>
        <p:sp>
          <p:nvSpPr>
            <p:cNvPr id="75923" name="Text Box 147"/>
            <p:cNvSpPr txBox="1">
              <a:spLocks noChangeArrowheads="1"/>
            </p:cNvSpPr>
            <p:nvPr/>
          </p:nvSpPr>
          <p:spPr bwMode="auto">
            <a:xfrm rot="1146583">
              <a:off x="514" y="2255"/>
              <a:ext cx="22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l-PL" sz="20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5924" name="Text Box 148"/>
            <p:cNvSpPr txBox="1">
              <a:spLocks noChangeArrowheads="1"/>
            </p:cNvSpPr>
            <p:nvPr/>
          </p:nvSpPr>
          <p:spPr bwMode="auto">
            <a:xfrm rot="1146583">
              <a:off x="514" y="2591"/>
              <a:ext cx="22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l-PL" sz="2000" b="1">
                  <a:solidFill>
                    <a:schemeClr val="bg1"/>
                  </a:solidFill>
                </a:rPr>
                <a:t>3</a:t>
              </a:r>
              <a:endParaRPr lang="en-US" altLang="pl-PL" sz="2000"/>
            </a:p>
          </p:txBody>
        </p:sp>
        <p:sp>
          <p:nvSpPr>
            <p:cNvPr id="75927" name="Text Box 151"/>
            <p:cNvSpPr txBox="1">
              <a:spLocks noChangeArrowheads="1"/>
            </p:cNvSpPr>
            <p:nvPr/>
          </p:nvSpPr>
          <p:spPr bwMode="auto">
            <a:xfrm>
              <a:off x="915" y="2619"/>
              <a:ext cx="158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PREWENCJA</a:t>
              </a:r>
              <a:endParaRPr lang="en-US" altLang="pl-PL" sz="1800" b="1" dirty="0"/>
            </a:p>
          </p:txBody>
        </p:sp>
        <p:sp>
          <p:nvSpPr>
            <p:cNvPr id="75928" name="Text Box 152"/>
            <p:cNvSpPr txBox="1">
              <a:spLocks noChangeArrowheads="1"/>
            </p:cNvSpPr>
            <p:nvPr/>
          </p:nvSpPr>
          <p:spPr bwMode="auto">
            <a:xfrm>
              <a:off x="915" y="2277"/>
              <a:ext cx="28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WCZESNE WYKRYWANIE CHROÓB</a:t>
              </a:r>
              <a:endParaRPr lang="en-US" altLang="pl-PL" sz="1800" b="1" dirty="0"/>
            </a:p>
          </p:txBody>
        </p:sp>
        <p:sp>
          <p:nvSpPr>
            <p:cNvPr id="75929" name="Text Box 153"/>
            <p:cNvSpPr txBox="1">
              <a:spLocks noChangeArrowheads="1"/>
            </p:cNvSpPr>
            <p:nvPr/>
          </p:nvSpPr>
          <p:spPr bwMode="auto">
            <a:xfrm>
              <a:off x="915" y="1932"/>
              <a:ext cx="24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bg2">
                          <a:gamma/>
                          <a:tint val="26667"/>
                          <a:invGamma/>
                        </a:schemeClr>
                      </a:gs>
                      <a:gs pos="100000">
                        <a:schemeClr val="bg2">
                          <a:alpha val="14999"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pl-PL" altLang="ko-KR" sz="1800" b="1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MNIEJSZE KOSZTY BADAŃ</a:t>
              </a:r>
              <a:endParaRPr lang="en-US" altLang="pl-PL" sz="1800" b="1" dirty="0"/>
            </a:p>
          </p:txBody>
        </p:sp>
      </p:grpSp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3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4773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CEL PRACY</a:t>
            </a:r>
            <a:endParaRPr lang="en-US" altLang="pl-PL" b="1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56792"/>
            <a:ext cx="7113984" cy="3907904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  <a:t>Stworzenie kombinezonu wyposażonego </a:t>
            </a:r>
            <a:b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  <a:t>w sensory do pomiaru parametrów życiowych.</a:t>
            </a:r>
            <a:endParaRPr lang="en-US" altLang="ko-KR" sz="1800" b="1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algn="just">
              <a:lnSpc>
                <a:spcPct val="110000"/>
              </a:lnSpc>
            </a:pPr>
            <a:endParaRPr lang="en-US" altLang="ko-KR" sz="1800" b="1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algn="just">
              <a:lnSpc>
                <a:spcPct val="110000"/>
              </a:lnSpc>
            </a:pPr>
            <a: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  <a:t>Napisanie oprogramowania, które pozyskuje </a:t>
            </a:r>
            <a:b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  <a:t>i analizuje parametry życiowe użytkownika kombinezonu.</a:t>
            </a:r>
            <a:endParaRPr lang="en-US" altLang="ko-KR" sz="1800" b="1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algn="just">
              <a:lnSpc>
                <a:spcPct val="110000"/>
              </a:lnSpc>
            </a:pPr>
            <a:endParaRPr lang="en-US" altLang="ko-KR" sz="1800" b="1" dirty="0">
              <a:latin typeface="Verdana" panose="020B0604030504040204" pitchFamily="34" charset="0"/>
              <a:ea typeface="굴림" panose="020B0600000101010101" pitchFamily="34" charset="-127"/>
            </a:endParaRPr>
          </a:p>
          <a:p>
            <a:pPr algn="just">
              <a:lnSpc>
                <a:spcPct val="110000"/>
              </a:lnSpc>
            </a:pPr>
            <a: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  <a:t>Oraz sprawdzenie czy stworzony system jest </a:t>
            </a:r>
            <a:b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</a:br>
            <a:r>
              <a:rPr lang="pl-PL" altLang="ko-KR" sz="1800" b="1" dirty="0" smtClean="0">
                <a:latin typeface="Verdana" panose="020B0604030504040204" pitchFamily="34" charset="0"/>
                <a:ea typeface="굴림" panose="020B0600000101010101" pitchFamily="34" charset="-127"/>
              </a:rPr>
              <a:t>w stanie efektywnie rejestrować parametry życiowe. Wykrywać nieprawidłowości w pozyskanych parametrach oraz poinformować operatora systemu o przyczynach zarejestrowanych anomalii.</a:t>
            </a:r>
            <a:endParaRPr lang="en-US" altLang="pl-PL" sz="18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4</a:t>
            </a:r>
            <a:endParaRPr lang="en-US" altLang="pl-PL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89" name="AutoShape 37"/>
          <p:cNvSpPr>
            <a:spLocks noChangeArrowheads="1"/>
          </p:cNvSpPr>
          <p:nvPr/>
        </p:nvSpPr>
        <p:spPr bwMode="gray">
          <a:xfrm rot="10800000">
            <a:off x="3357563" y="3887788"/>
            <a:ext cx="2590800" cy="1222375"/>
          </a:xfrm>
          <a:prstGeom prst="upArrow">
            <a:avLst>
              <a:gd name="adj1" fmla="val 100000"/>
              <a:gd name="adj2" fmla="val 67009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93" name="AutoShape 41"/>
          <p:cNvSpPr>
            <a:spLocks noChangeArrowheads="1"/>
          </p:cNvSpPr>
          <p:nvPr/>
        </p:nvSpPr>
        <p:spPr bwMode="auto">
          <a:xfrm rot="1800000">
            <a:off x="5851525" y="2327275"/>
            <a:ext cx="461963" cy="1752600"/>
          </a:xfrm>
          <a:prstGeom prst="downArrow">
            <a:avLst>
              <a:gd name="adj1" fmla="val 53574"/>
              <a:gd name="adj2" fmla="val 56907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/>
          </a:p>
        </p:txBody>
      </p:sp>
      <p:sp>
        <p:nvSpPr>
          <p:cNvPr id="74791" name="AutoShape 39"/>
          <p:cNvSpPr>
            <a:spLocks noChangeArrowheads="1"/>
          </p:cNvSpPr>
          <p:nvPr/>
        </p:nvSpPr>
        <p:spPr bwMode="auto">
          <a:xfrm rot="-1800000">
            <a:off x="2847975" y="2327275"/>
            <a:ext cx="461963" cy="1752600"/>
          </a:xfrm>
          <a:prstGeom prst="downArrow">
            <a:avLst>
              <a:gd name="adj1" fmla="val 53574"/>
              <a:gd name="adj2" fmla="val 56907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/>
          </a:p>
        </p:txBody>
      </p:sp>
      <p:sp>
        <p:nvSpPr>
          <p:cNvPr id="74781" name="AutoShape 29"/>
          <p:cNvSpPr>
            <a:spLocks noChangeArrowheads="1"/>
          </p:cNvSpPr>
          <p:nvPr/>
        </p:nvSpPr>
        <p:spPr bwMode="auto">
          <a:xfrm>
            <a:off x="4076700" y="2124075"/>
            <a:ext cx="461963" cy="1752600"/>
          </a:xfrm>
          <a:prstGeom prst="downArrow">
            <a:avLst>
              <a:gd name="adj1" fmla="val 53574"/>
              <a:gd name="adj2" fmla="val 56907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/>
          </a:p>
        </p:txBody>
      </p:sp>
      <p:sp>
        <p:nvSpPr>
          <p:cNvPr id="74780" name="AutoShape 28"/>
          <p:cNvSpPr>
            <a:spLocks noChangeArrowheads="1"/>
          </p:cNvSpPr>
          <p:nvPr/>
        </p:nvSpPr>
        <p:spPr bwMode="auto">
          <a:xfrm>
            <a:off x="4622800" y="2124075"/>
            <a:ext cx="461963" cy="1752600"/>
          </a:xfrm>
          <a:prstGeom prst="downArrow">
            <a:avLst>
              <a:gd name="adj1" fmla="val 53574"/>
              <a:gd name="adj2" fmla="val 56907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 sz="1800"/>
          </a:p>
        </p:txBody>
      </p:sp>
      <p:grpSp>
        <p:nvGrpSpPr>
          <p:cNvPr id="74756" name="Group 4"/>
          <p:cNvGrpSpPr>
            <a:grpSpLocks/>
          </p:cNvGrpSpPr>
          <p:nvPr/>
        </p:nvGrpSpPr>
        <p:grpSpPr bwMode="auto">
          <a:xfrm>
            <a:off x="1841500" y="1982788"/>
            <a:ext cx="1143000" cy="1143000"/>
            <a:chOff x="1680" y="1392"/>
            <a:chExt cx="720" cy="720"/>
          </a:xfrm>
        </p:grpSpPr>
        <p:sp>
          <p:nvSpPr>
            <p:cNvPr id="74754" name="Rectangle 2"/>
            <p:cNvSpPr>
              <a:spLocks noChangeArrowheads="1"/>
            </p:cNvSpPr>
            <p:nvPr/>
          </p:nvSpPr>
          <p:spPr bwMode="auto">
            <a:xfrm>
              <a:off x="1680" y="1392"/>
              <a:ext cx="720" cy="7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74755" name="Freeform 3"/>
            <p:cNvSpPr>
              <a:spLocks/>
            </p:cNvSpPr>
            <p:nvPr/>
          </p:nvSpPr>
          <p:spPr bwMode="auto">
            <a:xfrm>
              <a:off x="1692" y="1405"/>
              <a:ext cx="697" cy="536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12549"/>
                    <a:invGamma/>
                  </a:schemeClr>
                </a:gs>
                <a:gs pos="100000">
                  <a:schemeClr val="bg2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</p:grp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289300" y="1982788"/>
            <a:ext cx="11430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59" name="Freeform 7"/>
          <p:cNvSpPr>
            <a:spLocks/>
          </p:cNvSpPr>
          <p:nvPr/>
        </p:nvSpPr>
        <p:spPr bwMode="auto">
          <a:xfrm>
            <a:off x="3308350" y="2003425"/>
            <a:ext cx="1106488" cy="850900"/>
          </a:xfrm>
          <a:custGeom>
            <a:avLst/>
            <a:gdLst>
              <a:gd name="T0" fmla="*/ 5 w 697"/>
              <a:gd name="T1" fmla="*/ 1 h 536"/>
              <a:gd name="T2" fmla="*/ 692 w 697"/>
              <a:gd name="T3" fmla="*/ 0 h 536"/>
              <a:gd name="T4" fmla="*/ 697 w 697"/>
              <a:gd name="T5" fmla="*/ 310 h 536"/>
              <a:gd name="T6" fmla="*/ 454 w 697"/>
              <a:gd name="T7" fmla="*/ 518 h 536"/>
              <a:gd name="T8" fmla="*/ 6 w 697"/>
              <a:gd name="T9" fmla="*/ 527 h 536"/>
              <a:gd name="T10" fmla="*/ 5 w 697"/>
              <a:gd name="T11" fmla="*/ 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7" h="536">
                <a:moveTo>
                  <a:pt x="5" y="1"/>
                </a:moveTo>
                <a:cubicBezTo>
                  <a:pt x="156" y="1"/>
                  <a:pt x="692" y="0"/>
                  <a:pt x="692" y="0"/>
                </a:cubicBezTo>
                <a:cubicBezTo>
                  <a:pt x="692" y="0"/>
                  <a:pt x="697" y="159"/>
                  <a:pt x="697" y="310"/>
                </a:cubicBezTo>
                <a:cubicBezTo>
                  <a:pt x="697" y="460"/>
                  <a:pt x="546" y="504"/>
                  <a:pt x="454" y="518"/>
                </a:cubicBezTo>
                <a:cubicBezTo>
                  <a:pt x="117" y="536"/>
                  <a:pt x="338" y="527"/>
                  <a:pt x="6" y="527"/>
                </a:cubicBezTo>
                <a:cubicBezTo>
                  <a:pt x="5" y="313"/>
                  <a:pt x="0" y="162"/>
                  <a:pt x="5" y="1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12549"/>
                  <a:invGamma/>
                </a:schemeClr>
              </a:gs>
              <a:gs pos="100000">
                <a:schemeClr val="accent1">
                  <a:alpha val="71001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4729163" y="1982788"/>
            <a:ext cx="1143000" cy="1143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62" name="Freeform 10"/>
          <p:cNvSpPr>
            <a:spLocks/>
          </p:cNvSpPr>
          <p:nvPr/>
        </p:nvSpPr>
        <p:spPr bwMode="auto">
          <a:xfrm>
            <a:off x="4748213" y="2003425"/>
            <a:ext cx="1106487" cy="850900"/>
          </a:xfrm>
          <a:custGeom>
            <a:avLst/>
            <a:gdLst>
              <a:gd name="T0" fmla="*/ 5 w 697"/>
              <a:gd name="T1" fmla="*/ 1 h 536"/>
              <a:gd name="T2" fmla="*/ 692 w 697"/>
              <a:gd name="T3" fmla="*/ 0 h 536"/>
              <a:gd name="T4" fmla="*/ 697 w 697"/>
              <a:gd name="T5" fmla="*/ 310 h 536"/>
              <a:gd name="T6" fmla="*/ 454 w 697"/>
              <a:gd name="T7" fmla="*/ 518 h 536"/>
              <a:gd name="T8" fmla="*/ 6 w 697"/>
              <a:gd name="T9" fmla="*/ 527 h 536"/>
              <a:gd name="T10" fmla="*/ 5 w 697"/>
              <a:gd name="T11" fmla="*/ 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7" h="536">
                <a:moveTo>
                  <a:pt x="5" y="1"/>
                </a:moveTo>
                <a:cubicBezTo>
                  <a:pt x="156" y="1"/>
                  <a:pt x="692" y="0"/>
                  <a:pt x="692" y="0"/>
                </a:cubicBezTo>
                <a:cubicBezTo>
                  <a:pt x="692" y="0"/>
                  <a:pt x="697" y="159"/>
                  <a:pt x="697" y="310"/>
                </a:cubicBezTo>
                <a:cubicBezTo>
                  <a:pt x="697" y="460"/>
                  <a:pt x="546" y="504"/>
                  <a:pt x="454" y="518"/>
                </a:cubicBezTo>
                <a:cubicBezTo>
                  <a:pt x="117" y="536"/>
                  <a:pt x="338" y="527"/>
                  <a:pt x="6" y="527"/>
                </a:cubicBezTo>
                <a:cubicBezTo>
                  <a:pt x="5" y="313"/>
                  <a:pt x="0" y="162"/>
                  <a:pt x="5" y="1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12549"/>
                  <a:invGamma/>
                </a:schemeClr>
              </a:gs>
              <a:gs pos="100000">
                <a:schemeClr val="accent2">
                  <a:alpha val="71001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6164263" y="1982788"/>
            <a:ext cx="1143000" cy="11430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65" name="Freeform 13"/>
          <p:cNvSpPr>
            <a:spLocks/>
          </p:cNvSpPr>
          <p:nvPr/>
        </p:nvSpPr>
        <p:spPr bwMode="auto">
          <a:xfrm>
            <a:off x="6183313" y="2003425"/>
            <a:ext cx="1106487" cy="850900"/>
          </a:xfrm>
          <a:custGeom>
            <a:avLst/>
            <a:gdLst>
              <a:gd name="T0" fmla="*/ 5 w 697"/>
              <a:gd name="T1" fmla="*/ 1 h 536"/>
              <a:gd name="T2" fmla="*/ 692 w 697"/>
              <a:gd name="T3" fmla="*/ 0 h 536"/>
              <a:gd name="T4" fmla="*/ 697 w 697"/>
              <a:gd name="T5" fmla="*/ 310 h 536"/>
              <a:gd name="T6" fmla="*/ 454 w 697"/>
              <a:gd name="T7" fmla="*/ 518 h 536"/>
              <a:gd name="T8" fmla="*/ 6 w 697"/>
              <a:gd name="T9" fmla="*/ 527 h 536"/>
              <a:gd name="T10" fmla="*/ 5 w 697"/>
              <a:gd name="T11" fmla="*/ 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7" h="536">
                <a:moveTo>
                  <a:pt x="5" y="1"/>
                </a:moveTo>
                <a:cubicBezTo>
                  <a:pt x="156" y="1"/>
                  <a:pt x="692" y="0"/>
                  <a:pt x="692" y="0"/>
                </a:cubicBezTo>
                <a:cubicBezTo>
                  <a:pt x="692" y="0"/>
                  <a:pt x="697" y="159"/>
                  <a:pt x="697" y="310"/>
                </a:cubicBezTo>
                <a:cubicBezTo>
                  <a:pt x="697" y="460"/>
                  <a:pt x="546" y="504"/>
                  <a:pt x="454" y="518"/>
                </a:cubicBezTo>
                <a:cubicBezTo>
                  <a:pt x="117" y="536"/>
                  <a:pt x="338" y="527"/>
                  <a:pt x="6" y="527"/>
                </a:cubicBezTo>
                <a:cubicBezTo>
                  <a:pt x="5" y="313"/>
                  <a:pt x="0" y="162"/>
                  <a:pt x="5" y="1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12549"/>
                  <a:invGamma/>
                </a:schemeClr>
              </a:gs>
              <a:gs pos="100000">
                <a:schemeClr val="hlink">
                  <a:alpha val="71001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74767" name="Text Box 15"/>
          <p:cNvSpPr txBox="1">
            <a:spLocks noChangeArrowheads="1"/>
          </p:cNvSpPr>
          <p:nvPr/>
        </p:nvSpPr>
        <p:spPr bwMode="auto">
          <a:xfrm>
            <a:off x="1752600" y="2338388"/>
            <a:ext cx="1311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b="1" baseline="-25000" dirty="0">
                <a:solidFill>
                  <a:schemeClr val="bg1"/>
                </a:solidFill>
                <a:ea typeface="굴림" panose="020B0600000101010101" pitchFamily="34" charset="-127"/>
              </a:rPr>
              <a:t>Concept</a:t>
            </a:r>
            <a:endParaRPr lang="en-US" altLang="pl-PL" b="1" baseline="-25000" dirty="0">
              <a:solidFill>
                <a:schemeClr val="bg1"/>
              </a:solidFill>
            </a:endParaRPr>
          </a:p>
          <a:p>
            <a:pPr algn="l"/>
            <a:endParaRPr lang="en-US" altLang="pl-PL" baseline="-25000" dirty="0">
              <a:solidFill>
                <a:schemeClr val="bg1"/>
              </a:solidFill>
            </a:endParaRPr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3192463" y="2338388"/>
            <a:ext cx="1311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b="1" baseline="-25000">
                <a:solidFill>
                  <a:schemeClr val="bg1"/>
                </a:solidFill>
                <a:ea typeface="굴림" panose="020B0600000101010101" pitchFamily="34" charset="-127"/>
              </a:rPr>
              <a:t>Concept</a:t>
            </a:r>
            <a:endParaRPr lang="en-US" altLang="pl-PL" b="1" baseline="-25000">
              <a:solidFill>
                <a:schemeClr val="bg1"/>
              </a:solidFill>
            </a:endParaRPr>
          </a:p>
          <a:p>
            <a:pPr algn="l"/>
            <a:endParaRPr lang="en-US" altLang="pl-PL" baseline="-25000">
              <a:solidFill>
                <a:schemeClr val="bg1"/>
              </a:solidFill>
            </a:endParaRPr>
          </a:p>
        </p:txBody>
      </p:sp>
      <p:sp>
        <p:nvSpPr>
          <p:cNvPr id="74771" name="Text Box 19"/>
          <p:cNvSpPr txBox="1">
            <a:spLocks noChangeArrowheads="1"/>
          </p:cNvSpPr>
          <p:nvPr/>
        </p:nvSpPr>
        <p:spPr bwMode="auto">
          <a:xfrm>
            <a:off x="4640263" y="2338388"/>
            <a:ext cx="1311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b="1" baseline="-25000">
                <a:solidFill>
                  <a:schemeClr val="bg1"/>
                </a:solidFill>
                <a:ea typeface="굴림" panose="020B0600000101010101" pitchFamily="34" charset="-127"/>
              </a:rPr>
              <a:t>Concept</a:t>
            </a:r>
            <a:endParaRPr lang="en-US" altLang="pl-PL" b="1" baseline="-25000">
              <a:solidFill>
                <a:schemeClr val="bg1"/>
              </a:solidFill>
            </a:endParaRPr>
          </a:p>
          <a:p>
            <a:pPr algn="l"/>
            <a:endParaRPr lang="en-US" altLang="pl-PL" baseline="-25000">
              <a:solidFill>
                <a:schemeClr val="bg1"/>
              </a:solidFill>
            </a:endParaRPr>
          </a:p>
        </p:txBody>
      </p:sp>
      <p:sp>
        <p:nvSpPr>
          <p:cNvPr id="74773" name="Text Box 21"/>
          <p:cNvSpPr txBox="1">
            <a:spLocks noChangeArrowheads="1"/>
          </p:cNvSpPr>
          <p:nvPr/>
        </p:nvSpPr>
        <p:spPr bwMode="auto">
          <a:xfrm>
            <a:off x="6088063" y="2338388"/>
            <a:ext cx="1311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b="1" baseline="-25000">
                <a:solidFill>
                  <a:schemeClr val="bg1"/>
                </a:solidFill>
                <a:ea typeface="굴림" panose="020B0600000101010101" pitchFamily="34" charset="-127"/>
              </a:rPr>
              <a:t>Concept</a:t>
            </a:r>
            <a:endParaRPr lang="en-US" altLang="pl-PL" b="1" baseline="-25000">
              <a:solidFill>
                <a:schemeClr val="bg1"/>
              </a:solidFill>
            </a:endParaRPr>
          </a:p>
          <a:p>
            <a:pPr algn="l"/>
            <a:endParaRPr lang="en-US" altLang="pl-PL" baseline="-25000">
              <a:solidFill>
                <a:schemeClr val="bg1"/>
              </a:solidFill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IDEA SYSTEMU</a:t>
            </a:r>
            <a:endParaRPr lang="en-US" altLang="pl-PL" b="1" dirty="0"/>
          </a:p>
        </p:txBody>
      </p:sp>
      <p:pic>
        <p:nvPicPr>
          <p:cNvPr id="167938" name="Obraz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92" y="1505188"/>
            <a:ext cx="6923542" cy="386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5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5999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7" name="Freeform 59"/>
          <p:cNvSpPr>
            <a:spLocks/>
          </p:cNvSpPr>
          <p:nvPr/>
        </p:nvSpPr>
        <p:spPr bwMode="auto">
          <a:xfrm>
            <a:off x="4381500" y="4597400"/>
            <a:ext cx="1489075" cy="1489075"/>
          </a:xfrm>
          <a:custGeom>
            <a:avLst/>
            <a:gdLst>
              <a:gd name="T0" fmla="*/ 0 w 681"/>
              <a:gd name="T1" fmla="*/ 170 h 681"/>
              <a:gd name="T2" fmla="*/ 170 w 681"/>
              <a:gd name="T3" fmla="*/ 0 h 681"/>
              <a:gd name="T4" fmla="*/ 681 w 681"/>
              <a:gd name="T5" fmla="*/ 0 h 681"/>
              <a:gd name="T6" fmla="*/ 681 w 681"/>
              <a:gd name="T7" fmla="*/ 511 h 681"/>
              <a:gd name="T8" fmla="*/ 511 w 681"/>
              <a:gd name="T9" fmla="*/ 681 h 681"/>
              <a:gd name="T10" fmla="*/ 0 w 681"/>
              <a:gd name="T11" fmla="*/ 681 h 681"/>
              <a:gd name="T12" fmla="*/ 0 w 681"/>
              <a:gd name="T13" fmla="*/ 17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81">
                <a:moveTo>
                  <a:pt x="0" y="170"/>
                </a:moveTo>
                <a:cubicBezTo>
                  <a:pt x="0" y="21"/>
                  <a:pt x="21" y="0"/>
                  <a:pt x="170" y="0"/>
                </a:cubicBezTo>
                <a:cubicBezTo>
                  <a:pt x="319" y="0"/>
                  <a:pt x="681" y="0"/>
                  <a:pt x="681" y="0"/>
                </a:cubicBezTo>
                <a:cubicBezTo>
                  <a:pt x="681" y="0"/>
                  <a:pt x="681" y="362"/>
                  <a:pt x="681" y="511"/>
                </a:cubicBezTo>
                <a:cubicBezTo>
                  <a:pt x="681" y="659"/>
                  <a:pt x="659" y="681"/>
                  <a:pt x="511" y="681"/>
                </a:cubicBezTo>
                <a:cubicBezTo>
                  <a:pt x="362" y="681"/>
                  <a:pt x="0" y="681"/>
                  <a:pt x="0" y="681"/>
                </a:cubicBezTo>
                <a:cubicBezTo>
                  <a:pt x="0" y="681"/>
                  <a:pt x="0" y="319"/>
                  <a:pt x="0" y="170"/>
                </a:cubicBez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43068" name="Freeform 60"/>
          <p:cNvSpPr>
            <a:spLocks/>
          </p:cNvSpPr>
          <p:nvPr/>
        </p:nvSpPr>
        <p:spPr bwMode="auto">
          <a:xfrm>
            <a:off x="4413250" y="4629150"/>
            <a:ext cx="1431925" cy="1104900"/>
          </a:xfrm>
          <a:custGeom>
            <a:avLst/>
            <a:gdLst>
              <a:gd name="T0" fmla="*/ 0 w 902"/>
              <a:gd name="T1" fmla="*/ 224 h 696"/>
              <a:gd name="T2" fmla="*/ 224 w 902"/>
              <a:gd name="T3" fmla="*/ 0 h 696"/>
              <a:gd name="T4" fmla="*/ 896 w 902"/>
              <a:gd name="T5" fmla="*/ 0 h 696"/>
              <a:gd name="T6" fmla="*/ 902 w 902"/>
              <a:gd name="T7" fmla="*/ 402 h 696"/>
              <a:gd name="T8" fmla="*/ 586 w 902"/>
              <a:gd name="T9" fmla="*/ 672 h 696"/>
              <a:gd name="T10" fmla="*/ 4 w 902"/>
              <a:gd name="T11" fmla="*/ 684 h 696"/>
              <a:gd name="T12" fmla="*/ 0 w 902"/>
              <a:gd name="T13" fmla="*/ 224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2" h="696">
                <a:moveTo>
                  <a:pt x="0" y="224"/>
                </a:moveTo>
                <a:cubicBezTo>
                  <a:pt x="0" y="28"/>
                  <a:pt x="28" y="0"/>
                  <a:pt x="224" y="0"/>
                </a:cubicBezTo>
                <a:cubicBezTo>
                  <a:pt x="420" y="0"/>
                  <a:pt x="896" y="0"/>
                  <a:pt x="896" y="0"/>
                </a:cubicBezTo>
                <a:cubicBezTo>
                  <a:pt x="896" y="0"/>
                  <a:pt x="902" y="206"/>
                  <a:pt x="902" y="402"/>
                </a:cubicBezTo>
                <a:cubicBezTo>
                  <a:pt x="902" y="597"/>
                  <a:pt x="706" y="654"/>
                  <a:pt x="586" y="672"/>
                </a:cubicBezTo>
                <a:cubicBezTo>
                  <a:pt x="148" y="696"/>
                  <a:pt x="436" y="684"/>
                  <a:pt x="4" y="684"/>
                </a:cubicBezTo>
                <a:cubicBezTo>
                  <a:pt x="4" y="684"/>
                  <a:pt x="0" y="420"/>
                  <a:pt x="0" y="224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3026" name="Freeform 18"/>
          <p:cNvSpPr>
            <a:spLocks/>
          </p:cNvSpPr>
          <p:nvPr/>
        </p:nvSpPr>
        <p:spPr bwMode="auto">
          <a:xfrm>
            <a:off x="2794893" y="3044825"/>
            <a:ext cx="1489075" cy="1489075"/>
          </a:xfrm>
          <a:custGeom>
            <a:avLst/>
            <a:gdLst>
              <a:gd name="T0" fmla="*/ 0 w 681"/>
              <a:gd name="T1" fmla="*/ 170 h 681"/>
              <a:gd name="T2" fmla="*/ 170 w 681"/>
              <a:gd name="T3" fmla="*/ 0 h 681"/>
              <a:gd name="T4" fmla="*/ 681 w 681"/>
              <a:gd name="T5" fmla="*/ 0 h 681"/>
              <a:gd name="T6" fmla="*/ 681 w 681"/>
              <a:gd name="T7" fmla="*/ 511 h 681"/>
              <a:gd name="T8" fmla="*/ 511 w 681"/>
              <a:gd name="T9" fmla="*/ 681 h 681"/>
              <a:gd name="T10" fmla="*/ 0 w 681"/>
              <a:gd name="T11" fmla="*/ 681 h 681"/>
              <a:gd name="T12" fmla="*/ 0 w 681"/>
              <a:gd name="T13" fmla="*/ 17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81">
                <a:moveTo>
                  <a:pt x="0" y="170"/>
                </a:moveTo>
                <a:cubicBezTo>
                  <a:pt x="0" y="21"/>
                  <a:pt x="21" y="0"/>
                  <a:pt x="170" y="0"/>
                </a:cubicBezTo>
                <a:cubicBezTo>
                  <a:pt x="319" y="0"/>
                  <a:pt x="681" y="0"/>
                  <a:pt x="681" y="0"/>
                </a:cubicBezTo>
                <a:cubicBezTo>
                  <a:pt x="681" y="0"/>
                  <a:pt x="681" y="362"/>
                  <a:pt x="681" y="511"/>
                </a:cubicBezTo>
                <a:cubicBezTo>
                  <a:pt x="681" y="659"/>
                  <a:pt x="659" y="681"/>
                  <a:pt x="511" y="681"/>
                </a:cubicBezTo>
                <a:cubicBezTo>
                  <a:pt x="362" y="681"/>
                  <a:pt x="0" y="681"/>
                  <a:pt x="0" y="681"/>
                </a:cubicBezTo>
                <a:cubicBezTo>
                  <a:pt x="0" y="681"/>
                  <a:pt x="0" y="319"/>
                  <a:pt x="0" y="17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43045" name="Freeform 37"/>
          <p:cNvSpPr>
            <a:spLocks/>
          </p:cNvSpPr>
          <p:nvPr/>
        </p:nvSpPr>
        <p:spPr bwMode="auto">
          <a:xfrm>
            <a:off x="2860675" y="3076575"/>
            <a:ext cx="1431925" cy="1104900"/>
          </a:xfrm>
          <a:custGeom>
            <a:avLst/>
            <a:gdLst>
              <a:gd name="T0" fmla="*/ 0 w 902"/>
              <a:gd name="T1" fmla="*/ 224 h 696"/>
              <a:gd name="T2" fmla="*/ 224 w 902"/>
              <a:gd name="T3" fmla="*/ 0 h 696"/>
              <a:gd name="T4" fmla="*/ 896 w 902"/>
              <a:gd name="T5" fmla="*/ 0 h 696"/>
              <a:gd name="T6" fmla="*/ 902 w 902"/>
              <a:gd name="T7" fmla="*/ 402 h 696"/>
              <a:gd name="T8" fmla="*/ 586 w 902"/>
              <a:gd name="T9" fmla="*/ 672 h 696"/>
              <a:gd name="T10" fmla="*/ 4 w 902"/>
              <a:gd name="T11" fmla="*/ 684 h 696"/>
              <a:gd name="T12" fmla="*/ 0 w 902"/>
              <a:gd name="T13" fmla="*/ 224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2" h="696">
                <a:moveTo>
                  <a:pt x="0" y="224"/>
                </a:moveTo>
                <a:cubicBezTo>
                  <a:pt x="0" y="28"/>
                  <a:pt x="28" y="0"/>
                  <a:pt x="224" y="0"/>
                </a:cubicBezTo>
                <a:cubicBezTo>
                  <a:pt x="420" y="0"/>
                  <a:pt x="896" y="0"/>
                  <a:pt x="896" y="0"/>
                </a:cubicBezTo>
                <a:cubicBezTo>
                  <a:pt x="896" y="0"/>
                  <a:pt x="902" y="206"/>
                  <a:pt x="902" y="402"/>
                </a:cubicBezTo>
                <a:cubicBezTo>
                  <a:pt x="902" y="597"/>
                  <a:pt x="706" y="654"/>
                  <a:pt x="586" y="672"/>
                </a:cubicBezTo>
                <a:cubicBezTo>
                  <a:pt x="148" y="696"/>
                  <a:pt x="436" y="684"/>
                  <a:pt x="4" y="684"/>
                </a:cubicBezTo>
                <a:cubicBezTo>
                  <a:pt x="4" y="684"/>
                  <a:pt x="0" y="420"/>
                  <a:pt x="0" y="224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3028" name="Freeform 20"/>
          <p:cNvSpPr>
            <a:spLocks/>
          </p:cNvSpPr>
          <p:nvPr/>
        </p:nvSpPr>
        <p:spPr bwMode="auto">
          <a:xfrm>
            <a:off x="4432300" y="2574925"/>
            <a:ext cx="1892300" cy="1892300"/>
          </a:xfrm>
          <a:custGeom>
            <a:avLst/>
            <a:gdLst>
              <a:gd name="T0" fmla="*/ 170 w 681"/>
              <a:gd name="T1" fmla="*/ 681 h 681"/>
              <a:gd name="T2" fmla="*/ 0 w 681"/>
              <a:gd name="T3" fmla="*/ 511 h 681"/>
              <a:gd name="T4" fmla="*/ 0 w 681"/>
              <a:gd name="T5" fmla="*/ 0 h 681"/>
              <a:gd name="T6" fmla="*/ 511 w 681"/>
              <a:gd name="T7" fmla="*/ 0 h 681"/>
              <a:gd name="T8" fmla="*/ 681 w 681"/>
              <a:gd name="T9" fmla="*/ 170 h 681"/>
              <a:gd name="T10" fmla="*/ 681 w 681"/>
              <a:gd name="T11" fmla="*/ 681 h 681"/>
              <a:gd name="T12" fmla="*/ 170 w 681"/>
              <a:gd name="T13" fmla="*/ 681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81">
                <a:moveTo>
                  <a:pt x="170" y="681"/>
                </a:moveTo>
                <a:cubicBezTo>
                  <a:pt x="22" y="681"/>
                  <a:pt x="0" y="659"/>
                  <a:pt x="0" y="511"/>
                </a:cubicBezTo>
                <a:cubicBezTo>
                  <a:pt x="0" y="362"/>
                  <a:pt x="0" y="0"/>
                  <a:pt x="0" y="0"/>
                </a:cubicBezTo>
                <a:cubicBezTo>
                  <a:pt x="0" y="0"/>
                  <a:pt x="362" y="0"/>
                  <a:pt x="511" y="0"/>
                </a:cubicBezTo>
                <a:cubicBezTo>
                  <a:pt x="660" y="0"/>
                  <a:pt x="681" y="21"/>
                  <a:pt x="681" y="170"/>
                </a:cubicBezTo>
                <a:cubicBezTo>
                  <a:pt x="681" y="319"/>
                  <a:pt x="681" y="681"/>
                  <a:pt x="681" y="681"/>
                </a:cubicBezTo>
                <a:cubicBezTo>
                  <a:pt x="681" y="681"/>
                  <a:pt x="319" y="681"/>
                  <a:pt x="170" y="6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43049" name="Freeform 41"/>
          <p:cNvSpPr>
            <a:spLocks/>
          </p:cNvSpPr>
          <p:nvPr/>
        </p:nvSpPr>
        <p:spPr bwMode="auto">
          <a:xfrm>
            <a:off x="4464050" y="2619375"/>
            <a:ext cx="1808163" cy="1497013"/>
          </a:xfrm>
          <a:custGeom>
            <a:avLst/>
            <a:gdLst>
              <a:gd name="T0" fmla="*/ 420 w 896"/>
              <a:gd name="T1" fmla="*/ 690 h 742"/>
              <a:gd name="T2" fmla="*/ 0 w 896"/>
              <a:gd name="T3" fmla="*/ 526 h 742"/>
              <a:gd name="T4" fmla="*/ 6 w 896"/>
              <a:gd name="T5" fmla="*/ 0 h 742"/>
              <a:gd name="T6" fmla="*/ 674 w 896"/>
              <a:gd name="T7" fmla="*/ 0 h 742"/>
              <a:gd name="T8" fmla="*/ 896 w 896"/>
              <a:gd name="T9" fmla="*/ 222 h 742"/>
              <a:gd name="T10" fmla="*/ 876 w 896"/>
              <a:gd name="T11" fmla="*/ 528 h 742"/>
              <a:gd name="T12" fmla="*/ 702 w 896"/>
              <a:gd name="T13" fmla="*/ 678 h 742"/>
              <a:gd name="T14" fmla="*/ 420 w 896"/>
              <a:gd name="T15" fmla="*/ 690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6" h="742">
                <a:moveTo>
                  <a:pt x="420" y="690"/>
                </a:moveTo>
                <a:cubicBezTo>
                  <a:pt x="246" y="672"/>
                  <a:pt x="54" y="742"/>
                  <a:pt x="0" y="526"/>
                </a:cubicBezTo>
                <a:cubicBezTo>
                  <a:pt x="0" y="331"/>
                  <a:pt x="6" y="0"/>
                  <a:pt x="6" y="0"/>
                </a:cubicBezTo>
                <a:cubicBezTo>
                  <a:pt x="6" y="0"/>
                  <a:pt x="479" y="0"/>
                  <a:pt x="674" y="0"/>
                </a:cubicBezTo>
                <a:cubicBezTo>
                  <a:pt x="869" y="0"/>
                  <a:pt x="896" y="27"/>
                  <a:pt x="896" y="222"/>
                </a:cubicBezTo>
                <a:cubicBezTo>
                  <a:pt x="896" y="417"/>
                  <a:pt x="894" y="456"/>
                  <a:pt x="876" y="528"/>
                </a:cubicBezTo>
                <a:cubicBezTo>
                  <a:pt x="831" y="608"/>
                  <a:pt x="778" y="651"/>
                  <a:pt x="702" y="678"/>
                </a:cubicBezTo>
                <a:cubicBezTo>
                  <a:pt x="626" y="705"/>
                  <a:pt x="479" y="688"/>
                  <a:pt x="420" y="690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3029" name="Freeform 21"/>
          <p:cNvSpPr>
            <a:spLocks/>
          </p:cNvSpPr>
          <p:nvPr/>
        </p:nvSpPr>
        <p:spPr bwMode="auto">
          <a:xfrm>
            <a:off x="2819400" y="4600575"/>
            <a:ext cx="1489075" cy="1489075"/>
          </a:xfrm>
          <a:custGeom>
            <a:avLst/>
            <a:gdLst>
              <a:gd name="T0" fmla="*/ 170 w 681"/>
              <a:gd name="T1" fmla="*/ 681 h 681"/>
              <a:gd name="T2" fmla="*/ 0 w 681"/>
              <a:gd name="T3" fmla="*/ 511 h 681"/>
              <a:gd name="T4" fmla="*/ 0 w 681"/>
              <a:gd name="T5" fmla="*/ 0 h 681"/>
              <a:gd name="T6" fmla="*/ 511 w 681"/>
              <a:gd name="T7" fmla="*/ 0 h 681"/>
              <a:gd name="T8" fmla="*/ 681 w 681"/>
              <a:gd name="T9" fmla="*/ 170 h 681"/>
              <a:gd name="T10" fmla="*/ 681 w 681"/>
              <a:gd name="T11" fmla="*/ 681 h 681"/>
              <a:gd name="T12" fmla="*/ 170 w 681"/>
              <a:gd name="T13" fmla="*/ 681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81">
                <a:moveTo>
                  <a:pt x="170" y="681"/>
                </a:moveTo>
                <a:cubicBezTo>
                  <a:pt x="21" y="681"/>
                  <a:pt x="0" y="660"/>
                  <a:pt x="0" y="511"/>
                </a:cubicBezTo>
                <a:cubicBezTo>
                  <a:pt x="0" y="362"/>
                  <a:pt x="0" y="0"/>
                  <a:pt x="0" y="0"/>
                </a:cubicBezTo>
                <a:cubicBezTo>
                  <a:pt x="0" y="0"/>
                  <a:pt x="362" y="0"/>
                  <a:pt x="511" y="0"/>
                </a:cubicBezTo>
                <a:cubicBezTo>
                  <a:pt x="659" y="0"/>
                  <a:pt x="681" y="22"/>
                  <a:pt x="681" y="170"/>
                </a:cubicBezTo>
                <a:cubicBezTo>
                  <a:pt x="681" y="319"/>
                  <a:pt x="681" y="681"/>
                  <a:pt x="681" y="681"/>
                </a:cubicBezTo>
                <a:cubicBezTo>
                  <a:pt x="681" y="681"/>
                  <a:pt x="319" y="681"/>
                  <a:pt x="170" y="6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l-PL"/>
          </a:p>
        </p:txBody>
      </p:sp>
      <p:sp>
        <p:nvSpPr>
          <p:cNvPr id="43050" name="Freeform 42"/>
          <p:cNvSpPr>
            <a:spLocks/>
          </p:cNvSpPr>
          <p:nvPr/>
        </p:nvSpPr>
        <p:spPr bwMode="auto">
          <a:xfrm>
            <a:off x="2838450" y="4619625"/>
            <a:ext cx="1441450" cy="1181100"/>
          </a:xfrm>
          <a:custGeom>
            <a:avLst/>
            <a:gdLst>
              <a:gd name="T0" fmla="*/ 426 w 902"/>
              <a:gd name="T1" fmla="*/ 692 h 744"/>
              <a:gd name="T2" fmla="*/ 6 w 902"/>
              <a:gd name="T3" fmla="*/ 528 h 744"/>
              <a:gd name="T4" fmla="*/ 0 w 902"/>
              <a:gd name="T5" fmla="*/ 0 h 744"/>
              <a:gd name="T6" fmla="*/ 680 w 902"/>
              <a:gd name="T7" fmla="*/ 2 h 744"/>
              <a:gd name="T8" fmla="*/ 902 w 902"/>
              <a:gd name="T9" fmla="*/ 224 h 744"/>
              <a:gd name="T10" fmla="*/ 882 w 902"/>
              <a:gd name="T11" fmla="*/ 530 h 744"/>
              <a:gd name="T12" fmla="*/ 708 w 902"/>
              <a:gd name="T13" fmla="*/ 680 h 744"/>
              <a:gd name="T14" fmla="*/ 426 w 902"/>
              <a:gd name="T15" fmla="*/ 692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2" h="744">
                <a:moveTo>
                  <a:pt x="426" y="692"/>
                </a:moveTo>
                <a:cubicBezTo>
                  <a:pt x="252" y="674"/>
                  <a:pt x="60" y="744"/>
                  <a:pt x="6" y="528"/>
                </a:cubicBezTo>
                <a:cubicBezTo>
                  <a:pt x="6" y="333"/>
                  <a:pt x="0" y="0"/>
                  <a:pt x="0" y="0"/>
                </a:cubicBezTo>
                <a:cubicBezTo>
                  <a:pt x="0" y="0"/>
                  <a:pt x="485" y="2"/>
                  <a:pt x="680" y="2"/>
                </a:cubicBezTo>
                <a:cubicBezTo>
                  <a:pt x="875" y="2"/>
                  <a:pt x="902" y="29"/>
                  <a:pt x="902" y="224"/>
                </a:cubicBezTo>
                <a:cubicBezTo>
                  <a:pt x="902" y="419"/>
                  <a:pt x="900" y="458"/>
                  <a:pt x="882" y="530"/>
                </a:cubicBezTo>
                <a:cubicBezTo>
                  <a:pt x="837" y="610"/>
                  <a:pt x="784" y="653"/>
                  <a:pt x="708" y="680"/>
                </a:cubicBezTo>
                <a:cubicBezTo>
                  <a:pt x="632" y="707"/>
                  <a:pt x="485" y="690"/>
                  <a:pt x="426" y="692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3031" name="Oval 23"/>
          <p:cNvSpPr>
            <a:spLocks noChangeArrowheads="1"/>
          </p:cNvSpPr>
          <p:nvPr/>
        </p:nvSpPr>
        <p:spPr bwMode="auto">
          <a:xfrm>
            <a:off x="3438525" y="3600450"/>
            <a:ext cx="1819275" cy="1819275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3032" name="AutoShape 24"/>
          <p:cNvSpPr>
            <a:spLocks noChangeArrowheads="1"/>
          </p:cNvSpPr>
          <p:nvPr/>
        </p:nvSpPr>
        <p:spPr bwMode="gray">
          <a:xfrm>
            <a:off x="3643313" y="3895725"/>
            <a:ext cx="620712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uk-UA" altLang="ko-KR" sz="1800" b="1" dirty="0">
                <a:solidFill>
                  <a:schemeClr val="bg2"/>
                </a:solidFill>
              </a:rPr>
              <a:t>1</a:t>
            </a:r>
            <a:endParaRPr kumimoji="1" lang="en-US" altLang="ko-KR" sz="1800" b="1" dirty="0">
              <a:solidFill>
                <a:schemeClr val="bg2"/>
              </a:solidFill>
              <a:ea typeface="굴림" panose="020B0600000101010101" pitchFamily="34" charset="-127"/>
            </a:endParaRP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2914650" y="3048000"/>
            <a:ext cx="13112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ko-KR" sz="3200" b="1" baseline="-25000" dirty="0" err="1" smtClean="0">
                <a:solidFill>
                  <a:schemeClr val="bg2"/>
                </a:solidFill>
                <a:ea typeface="굴림" panose="020B0600000101010101" pitchFamily="34" charset="-127"/>
              </a:rPr>
              <a:t>AtMega</a:t>
            </a:r>
            <a:endParaRPr lang="pl-PL" altLang="ko-KR" sz="3200" b="1" baseline="-25000" dirty="0" smtClean="0">
              <a:solidFill>
                <a:schemeClr val="bg2"/>
              </a:solidFill>
              <a:ea typeface="굴림" panose="020B0600000101010101" pitchFamily="34" charset="-127"/>
            </a:endParaRPr>
          </a:p>
          <a:p>
            <a:r>
              <a:rPr lang="pl-PL" altLang="pl-PL" sz="3200" b="1" baseline="-25000" dirty="0" smtClean="0">
                <a:solidFill>
                  <a:schemeClr val="bg2"/>
                </a:solidFill>
                <a:ea typeface="굴림" panose="020B0600000101010101" pitchFamily="34" charset="-127"/>
              </a:rPr>
              <a:t>2560</a:t>
            </a:r>
            <a:endParaRPr lang="en-US" altLang="pl-PL" sz="3200" b="1" baseline="-25000" dirty="0">
              <a:solidFill>
                <a:schemeClr val="bg2"/>
              </a:solidFill>
            </a:endParaRPr>
          </a:p>
          <a:p>
            <a:pPr algn="l"/>
            <a:endParaRPr lang="en-US" altLang="pl-PL" sz="3200" baseline="-25000" dirty="0"/>
          </a:p>
        </p:txBody>
      </p:sp>
      <p:sp>
        <p:nvSpPr>
          <p:cNvPr id="43035" name="AutoShape 27"/>
          <p:cNvSpPr>
            <a:spLocks noChangeArrowheads="1"/>
          </p:cNvSpPr>
          <p:nvPr/>
        </p:nvSpPr>
        <p:spPr bwMode="gray">
          <a:xfrm>
            <a:off x="4391025" y="3848100"/>
            <a:ext cx="620713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endParaRPr kumimoji="1" lang="en-US" altLang="ko-KR" sz="1800" b="1">
              <a:ea typeface="굴림" panose="020B0600000101010101" pitchFamily="34" charset="-127"/>
            </a:endParaRPr>
          </a:p>
        </p:txBody>
      </p:sp>
      <p:sp>
        <p:nvSpPr>
          <p:cNvPr id="43037" name="AutoShape 29"/>
          <p:cNvSpPr>
            <a:spLocks noChangeArrowheads="1"/>
          </p:cNvSpPr>
          <p:nvPr/>
        </p:nvSpPr>
        <p:spPr bwMode="gray">
          <a:xfrm>
            <a:off x="4476750" y="3819525"/>
            <a:ext cx="620713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endParaRPr kumimoji="1" lang="en-US" altLang="ko-KR" b="1" dirty="0">
              <a:solidFill>
                <a:schemeClr val="accent1"/>
              </a:solidFill>
              <a:ea typeface="굴림" panose="020B0600000101010101" pitchFamily="34" charset="-127"/>
            </a:endParaRP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4391024" y="2668850"/>
            <a:ext cx="19335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l-PL" altLang="ko-KR" sz="3000" b="1" baseline="-25000" dirty="0" smtClean="0">
                <a:solidFill>
                  <a:schemeClr val="accent1"/>
                </a:solidFill>
                <a:ea typeface="굴림" panose="020B0600000101010101" pitchFamily="34" charset="-127"/>
              </a:rPr>
              <a:t>KOMBINEZON</a:t>
            </a:r>
            <a:endParaRPr lang="en-US" altLang="pl-PL" sz="3000" baseline="-25000" dirty="0"/>
          </a:p>
        </p:txBody>
      </p:sp>
      <p:sp>
        <p:nvSpPr>
          <p:cNvPr id="43033" name="AutoShape 25"/>
          <p:cNvSpPr>
            <a:spLocks noChangeArrowheads="1"/>
          </p:cNvSpPr>
          <p:nvPr/>
        </p:nvSpPr>
        <p:spPr bwMode="gray">
          <a:xfrm>
            <a:off x="3646488" y="4667250"/>
            <a:ext cx="620712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uk-UA" altLang="ko-KR" sz="1800" b="1">
                <a:solidFill>
                  <a:schemeClr val="accent2"/>
                </a:solidFill>
              </a:rPr>
              <a:t>3</a:t>
            </a:r>
            <a:endParaRPr kumimoji="1" lang="en-US" altLang="ko-KR" sz="1800" b="1">
              <a:solidFill>
                <a:schemeClr val="accent2"/>
              </a:solidFill>
              <a:ea typeface="굴림" panose="020B0600000101010101" pitchFamily="34" charset="-127"/>
            </a:endParaRP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2771800" y="4562475"/>
            <a:ext cx="1311275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ko-KR" sz="3200" b="1" baseline="-25000" dirty="0" smtClean="0">
                <a:solidFill>
                  <a:schemeClr val="bg1"/>
                </a:solidFill>
                <a:ea typeface="굴림" panose="020B0600000101010101" pitchFamily="34" charset="-127"/>
              </a:rPr>
              <a:t>Power</a:t>
            </a:r>
          </a:p>
          <a:p>
            <a:r>
              <a:rPr lang="pl-PL" altLang="ko-KR" sz="3200" b="1" baseline="-25000" dirty="0" smtClean="0">
                <a:solidFill>
                  <a:schemeClr val="bg1"/>
                </a:solidFill>
                <a:ea typeface="굴림" panose="020B0600000101010101" pitchFamily="34" charset="-127"/>
              </a:rPr>
              <a:t>Bank i </a:t>
            </a:r>
            <a:r>
              <a:rPr lang="pl-PL" altLang="ko-KR" sz="3200" b="1" baseline="-25000" dirty="0" err="1" smtClean="0">
                <a:solidFill>
                  <a:schemeClr val="bg1"/>
                </a:solidFill>
                <a:ea typeface="굴림" panose="020B0600000101010101" pitchFamily="34" charset="-127"/>
              </a:rPr>
              <a:t>Shield</a:t>
            </a:r>
            <a:r>
              <a:rPr lang="pl-PL" altLang="ko-KR" sz="3200" b="1" baseline="-25000" dirty="0" smtClean="0">
                <a:solidFill>
                  <a:schemeClr val="bg1"/>
                </a:solidFill>
                <a:ea typeface="굴림" panose="020B0600000101010101" pitchFamily="34" charset="-127"/>
              </a:rPr>
              <a:t> Ethernet</a:t>
            </a:r>
            <a:endParaRPr lang="en-US" altLang="pl-PL" sz="3200" b="1" baseline="-25000" dirty="0">
              <a:solidFill>
                <a:schemeClr val="bg1"/>
              </a:solidFill>
            </a:endParaRPr>
          </a:p>
          <a:p>
            <a:pPr algn="l"/>
            <a:endParaRPr lang="en-US" altLang="pl-PL" sz="3200" baseline="-25000" dirty="0"/>
          </a:p>
        </p:txBody>
      </p:sp>
      <p:sp>
        <p:nvSpPr>
          <p:cNvPr id="43034" name="AutoShape 26"/>
          <p:cNvSpPr>
            <a:spLocks noChangeArrowheads="1"/>
          </p:cNvSpPr>
          <p:nvPr/>
        </p:nvSpPr>
        <p:spPr bwMode="gray">
          <a:xfrm>
            <a:off x="4400550" y="4667250"/>
            <a:ext cx="620713" cy="5810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/>
            <a:r>
              <a:rPr kumimoji="1" lang="pl-PL" altLang="ko-KR" sz="1800" b="1" dirty="0" smtClean="0">
                <a:solidFill>
                  <a:schemeClr val="hlink"/>
                </a:solidFill>
              </a:rPr>
              <a:t>2</a:t>
            </a:r>
            <a:endParaRPr kumimoji="1" lang="en-US" altLang="ko-KR" sz="1800" b="1" dirty="0">
              <a:solidFill>
                <a:schemeClr val="hlink"/>
              </a:solidFill>
              <a:ea typeface="굴림" panose="020B0600000101010101" pitchFamily="34" charset="-127"/>
            </a:endParaRP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4484861" y="5229200"/>
            <a:ext cx="1311275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ko-KR" sz="3200" b="1" baseline="-25000" dirty="0" smtClean="0">
                <a:solidFill>
                  <a:schemeClr val="bg1"/>
                </a:solidFill>
                <a:ea typeface="굴림" panose="020B0600000101010101" pitchFamily="34" charset="-127"/>
              </a:rPr>
              <a:t>NEXUS 4</a:t>
            </a:r>
            <a:endParaRPr lang="en-US" altLang="pl-PL" sz="3200" baseline="-25000" dirty="0"/>
          </a:p>
        </p:txBody>
      </p:sp>
      <p:sp>
        <p:nvSpPr>
          <p:cNvPr id="43061" name="AutoShape 53"/>
          <p:cNvSpPr>
            <a:spLocks noChangeArrowheads="1"/>
          </p:cNvSpPr>
          <p:nvPr/>
        </p:nvSpPr>
        <p:spPr bwMode="auto">
          <a:xfrm rot="8059438" flipH="1">
            <a:off x="5372100" y="3952875"/>
            <a:ext cx="1447800" cy="1524000"/>
          </a:xfrm>
          <a:custGeom>
            <a:avLst/>
            <a:gdLst>
              <a:gd name="G0" fmla="+- -1698142 0 0"/>
              <a:gd name="G1" fmla="+- -9067673 0 0"/>
              <a:gd name="G2" fmla="+- -1698142 0 -9067673"/>
              <a:gd name="G3" fmla="+- 10800 0 0"/>
              <a:gd name="G4" fmla="+- 0 0 -169814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842 0 0"/>
              <a:gd name="G9" fmla="+- 0 0 -9067673"/>
              <a:gd name="G10" fmla="+- 7842 0 2700"/>
              <a:gd name="G11" fmla="cos G10 -1698142"/>
              <a:gd name="G12" fmla="sin G10 -1698142"/>
              <a:gd name="G13" fmla="cos 13500 -1698142"/>
              <a:gd name="G14" fmla="sin 13500 -1698142"/>
              <a:gd name="G15" fmla="+- G11 10800 0"/>
              <a:gd name="G16" fmla="+- G12 10800 0"/>
              <a:gd name="G17" fmla="+- G13 10800 0"/>
              <a:gd name="G18" fmla="+- G14 10800 0"/>
              <a:gd name="G19" fmla="*/ 7842 1 2"/>
              <a:gd name="G20" fmla="+- G19 5400 0"/>
              <a:gd name="G21" fmla="cos G20 -1698142"/>
              <a:gd name="G22" fmla="sin G20 -1698142"/>
              <a:gd name="G23" fmla="+- G21 10800 0"/>
              <a:gd name="G24" fmla="+- G12 G23 G22"/>
              <a:gd name="G25" fmla="+- G22 G23 G11"/>
              <a:gd name="G26" fmla="cos 10800 -1698142"/>
              <a:gd name="G27" fmla="sin 10800 -1698142"/>
              <a:gd name="G28" fmla="cos 7842 -1698142"/>
              <a:gd name="G29" fmla="sin 7842 -169814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9067673"/>
              <a:gd name="G36" fmla="sin G34 -9067673"/>
              <a:gd name="G37" fmla="+/ -9067673 -169814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842 G39"/>
              <a:gd name="G43" fmla="sin 784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277 w 21600"/>
              <a:gd name="T5" fmla="*/ 101 h 21600"/>
              <a:gd name="T6" fmla="*/ 3833 w 21600"/>
              <a:gd name="T7" fmla="*/ 4606 h 21600"/>
              <a:gd name="T8" fmla="*/ 11872 w 21600"/>
              <a:gd name="T9" fmla="*/ 3031 h 21600"/>
              <a:gd name="T10" fmla="*/ 22942 w 21600"/>
              <a:gd name="T11" fmla="*/ 4900 h 21600"/>
              <a:gd name="T12" fmla="*/ 21010 w 21600"/>
              <a:gd name="T13" fmla="*/ 10484 h 21600"/>
              <a:gd name="T14" fmla="*/ 15425 w 21600"/>
              <a:gd name="T15" fmla="*/ 855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853" y="7373"/>
                </a:moveTo>
                <a:cubicBezTo>
                  <a:pt x="16541" y="4672"/>
                  <a:pt x="13802" y="2958"/>
                  <a:pt x="10800" y="2958"/>
                </a:cubicBezTo>
                <a:cubicBezTo>
                  <a:pt x="8560" y="2957"/>
                  <a:pt x="6427" y="3915"/>
                  <a:pt x="4939" y="5589"/>
                </a:cubicBezTo>
                <a:lnTo>
                  <a:pt x="2728" y="3624"/>
                </a:lnTo>
                <a:cubicBezTo>
                  <a:pt x="4778" y="1318"/>
                  <a:pt x="7715" y="-1"/>
                  <a:pt x="10800" y="0"/>
                </a:cubicBezTo>
                <a:cubicBezTo>
                  <a:pt x="14935" y="0"/>
                  <a:pt x="18707" y="2361"/>
                  <a:pt x="20514" y="6080"/>
                </a:cubicBezTo>
                <a:lnTo>
                  <a:pt x="22942" y="4900"/>
                </a:lnTo>
                <a:lnTo>
                  <a:pt x="21010" y="10484"/>
                </a:lnTo>
                <a:lnTo>
                  <a:pt x="15425" y="8553"/>
                </a:lnTo>
                <a:lnTo>
                  <a:pt x="17853" y="7373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43062" name="AutoShape 54"/>
          <p:cNvSpPr>
            <a:spLocks noChangeArrowheads="1"/>
          </p:cNvSpPr>
          <p:nvPr/>
        </p:nvSpPr>
        <p:spPr bwMode="auto">
          <a:xfrm rot="-24284634">
            <a:off x="3505200" y="2085975"/>
            <a:ext cx="1447800" cy="1524000"/>
          </a:xfrm>
          <a:custGeom>
            <a:avLst/>
            <a:gdLst>
              <a:gd name="G0" fmla="+- -1698142 0 0"/>
              <a:gd name="G1" fmla="+- -9067673 0 0"/>
              <a:gd name="G2" fmla="+- -1698142 0 -9067673"/>
              <a:gd name="G3" fmla="+- 10800 0 0"/>
              <a:gd name="G4" fmla="+- 0 0 -169814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842 0 0"/>
              <a:gd name="G9" fmla="+- 0 0 -9067673"/>
              <a:gd name="G10" fmla="+- 7842 0 2700"/>
              <a:gd name="G11" fmla="cos G10 -1698142"/>
              <a:gd name="G12" fmla="sin G10 -1698142"/>
              <a:gd name="G13" fmla="cos 13500 -1698142"/>
              <a:gd name="G14" fmla="sin 13500 -1698142"/>
              <a:gd name="G15" fmla="+- G11 10800 0"/>
              <a:gd name="G16" fmla="+- G12 10800 0"/>
              <a:gd name="G17" fmla="+- G13 10800 0"/>
              <a:gd name="G18" fmla="+- G14 10800 0"/>
              <a:gd name="G19" fmla="*/ 7842 1 2"/>
              <a:gd name="G20" fmla="+- G19 5400 0"/>
              <a:gd name="G21" fmla="cos G20 -1698142"/>
              <a:gd name="G22" fmla="sin G20 -1698142"/>
              <a:gd name="G23" fmla="+- G21 10800 0"/>
              <a:gd name="G24" fmla="+- G12 G23 G22"/>
              <a:gd name="G25" fmla="+- G22 G23 G11"/>
              <a:gd name="G26" fmla="cos 10800 -1698142"/>
              <a:gd name="G27" fmla="sin 10800 -1698142"/>
              <a:gd name="G28" fmla="cos 7842 -1698142"/>
              <a:gd name="G29" fmla="sin 7842 -169814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9067673"/>
              <a:gd name="G36" fmla="sin G34 -9067673"/>
              <a:gd name="G37" fmla="+/ -9067673 -169814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842 G39"/>
              <a:gd name="G43" fmla="sin 784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277 w 21600"/>
              <a:gd name="T5" fmla="*/ 101 h 21600"/>
              <a:gd name="T6" fmla="*/ 3833 w 21600"/>
              <a:gd name="T7" fmla="*/ 4606 h 21600"/>
              <a:gd name="T8" fmla="*/ 11872 w 21600"/>
              <a:gd name="T9" fmla="*/ 3031 h 21600"/>
              <a:gd name="T10" fmla="*/ 22942 w 21600"/>
              <a:gd name="T11" fmla="*/ 4900 h 21600"/>
              <a:gd name="T12" fmla="*/ 21010 w 21600"/>
              <a:gd name="T13" fmla="*/ 10484 h 21600"/>
              <a:gd name="T14" fmla="*/ 15425 w 21600"/>
              <a:gd name="T15" fmla="*/ 855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853" y="7373"/>
                </a:moveTo>
                <a:cubicBezTo>
                  <a:pt x="16541" y="4672"/>
                  <a:pt x="13802" y="2958"/>
                  <a:pt x="10800" y="2958"/>
                </a:cubicBezTo>
                <a:cubicBezTo>
                  <a:pt x="8560" y="2957"/>
                  <a:pt x="6427" y="3915"/>
                  <a:pt x="4939" y="5589"/>
                </a:cubicBezTo>
                <a:lnTo>
                  <a:pt x="2728" y="3624"/>
                </a:lnTo>
                <a:cubicBezTo>
                  <a:pt x="4778" y="1318"/>
                  <a:pt x="7715" y="-1"/>
                  <a:pt x="10800" y="0"/>
                </a:cubicBezTo>
                <a:cubicBezTo>
                  <a:pt x="14935" y="0"/>
                  <a:pt x="18707" y="2361"/>
                  <a:pt x="20514" y="6080"/>
                </a:cubicBezTo>
                <a:lnTo>
                  <a:pt x="22942" y="4900"/>
                </a:lnTo>
                <a:lnTo>
                  <a:pt x="21010" y="10484"/>
                </a:lnTo>
                <a:lnTo>
                  <a:pt x="15425" y="8553"/>
                </a:lnTo>
                <a:lnTo>
                  <a:pt x="17853" y="73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KOMBINEZON</a:t>
            </a:r>
            <a:endParaRPr lang="en-US" altLang="pl-PL" b="1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6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2119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67" grpId="0" animBg="1"/>
      <p:bldP spid="43068" grpId="0" animBg="1"/>
      <p:bldP spid="43026" grpId="0" animBg="1"/>
      <p:bldP spid="43045" grpId="0" animBg="1"/>
      <p:bldP spid="43029" grpId="0" animBg="1"/>
      <p:bldP spid="43050" grpId="0" animBg="1"/>
      <p:bldP spid="43032" grpId="0"/>
      <p:bldP spid="43038" grpId="0"/>
      <p:bldP spid="43033" grpId="0"/>
      <p:bldP spid="43042" grpId="0"/>
      <p:bldP spid="43034" grpId="0"/>
      <p:bldP spid="430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784" y="62068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KOMBINEZON CD.</a:t>
            </a:r>
            <a:endParaRPr lang="en-US" altLang="pl-PL" b="1" dirty="0"/>
          </a:p>
        </p:txBody>
      </p:sp>
      <p:pic>
        <p:nvPicPr>
          <p:cNvPr id="144386" name="Obraz 21" descr="IMG_20150502_1809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84" y="1967252"/>
            <a:ext cx="2952328" cy="408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412851"/>
            <a:ext cx="2766258" cy="49997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7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275679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266" y="270222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KOMBINEZON CD.</a:t>
            </a:r>
            <a:endParaRPr lang="en-US" altLang="pl-PL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442493" y="27237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accent1">
                        <a:alpha val="14999"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pic>
        <p:nvPicPr>
          <p:cNvPr id="146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02432"/>
            <a:ext cx="5705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27" y="3682702"/>
            <a:ext cx="5706019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8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2790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05" name="Line 137"/>
          <p:cNvSpPr>
            <a:spLocks noChangeShapeType="1"/>
          </p:cNvSpPr>
          <p:nvPr/>
        </p:nvSpPr>
        <p:spPr bwMode="auto">
          <a:xfrm flipH="1">
            <a:off x="4648200" y="3124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84104" name="Line 136"/>
          <p:cNvSpPr>
            <a:spLocks noChangeShapeType="1"/>
          </p:cNvSpPr>
          <p:nvPr/>
        </p:nvSpPr>
        <p:spPr bwMode="auto">
          <a:xfrm>
            <a:off x="3276600" y="31242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84106" name="Line 138"/>
          <p:cNvSpPr>
            <a:spLocks noChangeShapeType="1"/>
          </p:cNvSpPr>
          <p:nvPr/>
        </p:nvSpPr>
        <p:spPr bwMode="auto">
          <a:xfrm flipH="1">
            <a:off x="5105400" y="3124200"/>
            <a:ext cx="1600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84103" name="Line 135"/>
          <p:cNvSpPr>
            <a:spLocks noChangeShapeType="1"/>
          </p:cNvSpPr>
          <p:nvPr/>
        </p:nvSpPr>
        <p:spPr bwMode="auto">
          <a:xfrm>
            <a:off x="1600200" y="3124200"/>
            <a:ext cx="1600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grpSp>
        <p:nvGrpSpPr>
          <p:cNvPr id="84090" name="Group 122"/>
          <p:cNvGrpSpPr>
            <a:grpSpLocks/>
          </p:cNvGrpSpPr>
          <p:nvPr/>
        </p:nvGrpSpPr>
        <p:grpSpPr bwMode="auto">
          <a:xfrm>
            <a:off x="106363" y="2057400"/>
            <a:ext cx="2195513" cy="1143000"/>
            <a:chOff x="1432" y="1248"/>
            <a:chExt cx="1383" cy="720"/>
          </a:xfrm>
        </p:grpSpPr>
        <p:sp>
          <p:nvSpPr>
            <p:cNvPr id="84053" name="Rectangle 85"/>
            <p:cNvSpPr>
              <a:spLocks noChangeArrowheads="1"/>
            </p:cNvSpPr>
            <p:nvPr/>
          </p:nvSpPr>
          <p:spPr bwMode="auto">
            <a:xfrm>
              <a:off x="2095" y="1248"/>
              <a:ext cx="720" cy="7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54" name="Freeform 86"/>
            <p:cNvSpPr>
              <a:spLocks/>
            </p:cNvSpPr>
            <p:nvPr/>
          </p:nvSpPr>
          <p:spPr bwMode="auto">
            <a:xfrm>
              <a:off x="1485" y="1277"/>
              <a:ext cx="1319" cy="536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12549"/>
                    <a:invGamma/>
                  </a:schemeClr>
                </a:gs>
                <a:gs pos="100000">
                  <a:schemeClr val="bg2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31" name="Text Box 63"/>
            <p:cNvSpPr txBox="1">
              <a:spLocks noChangeArrowheads="1"/>
            </p:cNvSpPr>
            <p:nvPr/>
          </p:nvSpPr>
          <p:spPr bwMode="auto">
            <a:xfrm>
              <a:off x="1432" y="1276"/>
              <a:ext cx="137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BADANIE</a:t>
              </a:r>
              <a:b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</a:br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PSYCHO-FIZJOLOGICZNE</a:t>
              </a:r>
              <a:endParaRPr lang="en-US" altLang="pl-PL" b="1" baseline="-25000" dirty="0">
                <a:solidFill>
                  <a:schemeClr val="bg1"/>
                </a:solidFill>
              </a:endParaRPr>
            </a:p>
            <a:p>
              <a:pPr algn="l"/>
              <a:endParaRPr lang="en-US" altLang="pl-PL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063" name="Group 95"/>
          <p:cNvGrpSpPr>
            <a:grpSpLocks/>
          </p:cNvGrpSpPr>
          <p:nvPr/>
        </p:nvGrpSpPr>
        <p:grpSpPr bwMode="auto">
          <a:xfrm>
            <a:off x="4267200" y="2057400"/>
            <a:ext cx="1311275" cy="1143000"/>
            <a:chOff x="3827" y="1574"/>
            <a:chExt cx="826" cy="720"/>
          </a:xfrm>
        </p:grpSpPr>
        <p:sp>
          <p:nvSpPr>
            <p:cNvPr id="84056" name="Rectangle 88"/>
            <p:cNvSpPr>
              <a:spLocks noChangeArrowheads="1"/>
            </p:cNvSpPr>
            <p:nvPr/>
          </p:nvSpPr>
          <p:spPr bwMode="auto">
            <a:xfrm>
              <a:off x="3885" y="1574"/>
              <a:ext cx="720" cy="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57" name="Freeform 89"/>
            <p:cNvSpPr>
              <a:spLocks/>
            </p:cNvSpPr>
            <p:nvPr/>
          </p:nvSpPr>
          <p:spPr bwMode="auto">
            <a:xfrm>
              <a:off x="3897" y="1587"/>
              <a:ext cx="697" cy="536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12549"/>
                    <a:invGamma/>
                  </a:schemeClr>
                </a:gs>
                <a:gs pos="100000">
                  <a:schemeClr val="accent1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58" name="Text Box 90"/>
            <p:cNvSpPr txBox="1">
              <a:spLocks noChangeArrowheads="1"/>
            </p:cNvSpPr>
            <p:nvPr/>
          </p:nvSpPr>
          <p:spPr bwMode="auto">
            <a:xfrm>
              <a:off x="3827" y="1770"/>
              <a:ext cx="82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BADANIE WZROKU</a:t>
              </a:r>
              <a:endParaRPr lang="en-US" altLang="pl-PL" b="1" baseline="-25000" dirty="0">
                <a:solidFill>
                  <a:schemeClr val="bg1"/>
                </a:solidFill>
              </a:endParaRPr>
            </a:p>
            <a:p>
              <a:pPr algn="l"/>
              <a:endParaRPr lang="en-US" altLang="pl-PL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068" name="Group 100"/>
          <p:cNvGrpSpPr>
            <a:grpSpLocks/>
          </p:cNvGrpSpPr>
          <p:nvPr/>
        </p:nvGrpSpPr>
        <p:grpSpPr bwMode="auto">
          <a:xfrm>
            <a:off x="5867400" y="2057400"/>
            <a:ext cx="1311275" cy="1143000"/>
            <a:chOff x="3827" y="2899"/>
            <a:chExt cx="826" cy="720"/>
          </a:xfrm>
        </p:grpSpPr>
        <p:sp>
          <p:nvSpPr>
            <p:cNvPr id="84065" name="Rectangle 97"/>
            <p:cNvSpPr>
              <a:spLocks noChangeArrowheads="1"/>
            </p:cNvSpPr>
            <p:nvPr/>
          </p:nvSpPr>
          <p:spPr bwMode="auto">
            <a:xfrm>
              <a:off x="3885" y="2899"/>
              <a:ext cx="720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66" name="Freeform 98"/>
            <p:cNvSpPr>
              <a:spLocks/>
            </p:cNvSpPr>
            <p:nvPr/>
          </p:nvSpPr>
          <p:spPr bwMode="auto">
            <a:xfrm>
              <a:off x="3897" y="2912"/>
              <a:ext cx="697" cy="536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12549"/>
                    <a:invGamma/>
                  </a:schemeClr>
                </a:gs>
                <a:gs pos="100000">
                  <a:schemeClr val="accent2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67" name="Text Box 99"/>
            <p:cNvSpPr txBox="1">
              <a:spLocks noChangeArrowheads="1"/>
            </p:cNvSpPr>
            <p:nvPr/>
          </p:nvSpPr>
          <p:spPr bwMode="auto">
            <a:xfrm>
              <a:off x="3827" y="3095"/>
              <a:ext cx="82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BADANIE</a:t>
              </a:r>
            </a:p>
            <a:p>
              <a:r>
                <a:rPr lang="pl-PL" altLang="pl-PL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MIĘŚNI</a:t>
              </a:r>
              <a:endParaRPr lang="en-US" altLang="pl-PL" b="1" baseline="-25000" dirty="0">
                <a:solidFill>
                  <a:schemeClr val="bg1"/>
                </a:solidFill>
              </a:endParaRPr>
            </a:p>
            <a:p>
              <a:pPr algn="l"/>
              <a:endParaRPr lang="en-US" altLang="pl-PL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074" name="Group 106"/>
          <p:cNvGrpSpPr>
            <a:grpSpLocks/>
          </p:cNvGrpSpPr>
          <p:nvPr/>
        </p:nvGrpSpPr>
        <p:grpSpPr bwMode="auto">
          <a:xfrm>
            <a:off x="2667000" y="2057400"/>
            <a:ext cx="1311275" cy="1143000"/>
            <a:chOff x="1887" y="2899"/>
            <a:chExt cx="826" cy="720"/>
          </a:xfrm>
        </p:grpSpPr>
        <p:sp>
          <p:nvSpPr>
            <p:cNvPr id="84070" name="Rectangle 102"/>
            <p:cNvSpPr>
              <a:spLocks noChangeArrowheads="1"/>
            </p:cNvSpPr>
            <p:nvPr/>
          </p:nvSpPr>
          <p:spPr bwMode="auto">
            <a:xfrm>
              <a:off x="1945" y="2899"/>
              <a:ext cx="720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71" name="Freeform 103"/>
            <p:cNvSpPr>
              <a:spLocks/>
            </p:cNvSpPr>
            <p:nvPr/>
          </p:nvSpPr>
          <p:spPr bwMode="auto">
            <a:xfrm>
              <a:off x="1957" y="2912"/>
              <a:ext cx="697" cy="536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12549"/>
                    <a:invGamma/>
                  </a:schemeClr>
                </a:gs>
                <a:gs pos="100000">
                  <a:schemeClr val="hlink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72" name="Text Box 104"/>
            <p:cNvSpPr txBox="1">
              <a:spLocks noChangeArrowheads="1"/>
            </p:cNvSpPr>
            <p:nvPr/>
          </p:nvSpPr>
          <p:spPr bwMode="auto">
            <a:xfrm>
              <a:off x="1887" y="3095"/>
              <a:ext cx="82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BADANIE SŁUCHU</a:t>
              </a:r>
              <a:endParaRPr lang="en-US" altLang="pl-PL" b="1" baseline="-25000" dirty="0">
                <a:solidFill>
                  <a:schemeClr val="bg1"/>
                </a:solidFill>
              </a:endParaRPr>
            </a:p>
            <a:p>
              <a:pPr algn="l"/>
              <a:endParaRPr lang="en-US" altLang="pl-PL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092" name="Group 124"/>
          <p:cNvGrpSpPr>
            <a:grpSpLocks/>
          </p:cNvGrpSpPr>
          <p:nvPr/>
        </p:nvGrpSpPr>
        <p:grpSpPr bwMode="auto">
          <a:xfrm>
            <a:off x="3152775" y="3381375"/>
            <a:ext cx="2124075" cy="2133600"/>
            <a:chOff x="3835" y="1637"/>
            <a:chExt cx="600" cy="603"/>
          </a:xfrm>
        </p:grpSpPr>
        <p:sp>
          <p:nvSpPr>
            <p:cNvPr id="84093" name="Freeform 125"/>
            <p:cNvSpPr>
              <a:spLocks/>
            </p:cNvSpPr>
            <p:nvPr/>
          </p:nvSpPr>
          <p:spPr bwMode="gray">
            <a:xfrm rot="12304051">
              <a:off x="4062" y="1990"/>
              <a:ext cx="238" cy="243"/>
            </a:xfrm>
            <a:custGeom>
              <a:avLst/>
              <a:gdLst>
                <a:gd name="T0" fmla="*/ 0 w 1448"/>
                <a:gd name="T1" fmla="*/ 1452 h 1452"/>
                <a:gd name="T2" fmla="*/ 6 w 1448"/>
                <a:gd name="T3" fmla="*/ 1320 h 1452"/>
                <a:gd name="T4" fmla="*/ 24 w 1448"/>
                <a:gd name="T5" fmla="*/ 1190 h 1452"/>
                <a:gd name="T6" fmla="*/ 52 w 1448"/>
                <a:gd name="T7" fmla="*/ 1066 h 1452"/>
                <a:gd name="T8" fmla="*/ 90 w 1448"/>
                <a:gd name="T9" fmla="*/ 946 h 1452"/>
                <a:gd name="T10" fmla="*/ 140 w 1448"/>
                <a:gd name="T11" fmla="*/ 830 h 1452"/>
                <a:gd name="T12" fmla="*/ 198 w 1448"/>
                <a:gd name="T13" fmla="*/ 718 h 1452"/>
                <a:gd name="T14" fmla="*/ 264 w 1448"/>
                <a:gd name="T15" fmla="*/ 614 h 1452"/>
                <a:gd name="T16" fmla="*/ 340 w 1448"/>
                <a:gd name="T17" fmla="*/ 516 h 1452"/>
                <a:gd name="T18" fmla="*/ 424 w 1448"/>
                <a:gd name="T19" fmla="*/ 424 h 1452"/>
                <a:gd name="T20" fmla="*/ 516 w 1448"/>
                <a:gd name="T21" fmla="*/ 342 h 1452"/>
                <a:gd name="T22" fmla="*/ 612 w 1448"/>
                <a:gd name="T23" fmla="*/ 266 h 1452"/>
                <a:gd name="T24" fmla="*/ 718 w 1448"/>
                <a:gd name="T25" fmla="*/ 198 h 1452"/>
                <a:gd name="T26" fmla="*/ 828 w 1448"/>
                <a:gd name="T27" fmla="*/ 140 h 1452"/>
                <a:gd name="T28" fmla="*/ 942 w 1448"/>
                <a:gd name="T29" fmla="*/ 90 h 1452"/>
                <a:gd name="T30" fmla="*/ 1064 w 1448"/>
                <a:gd name="T31" fmla="*/ 52 h 1452"/>
                <a:gd name="T32" fmla="*/ 1188 w 1448"/>
                <a:gd name="T33" fmla="*/ 22 h 1452"/>
                <a:gd name="T34" fmla="*/ 1316 w 1448"/>
                <a:gd name="T35" fmla="*/ 6 h 1452"/>
                <a:gd name="T36" fmla="*/ 1448 w 1448"/>
                <a:gd name="T37" fmla="*/ 0 h 1452"/>
                <a:gd name="T38" fmla="*/ 1448 w 1448"/>
                <a:gd name="T39" fmla="*/ 726 h 1452"/>
                <a:gd name="T40" fmla="*/ 1358 w 1448"/>
                <a:gd name="T41" fmla="*/ 732 h 1452"/>
                <a:gd name="T42" fmla="*/ 1270 w 1448"/>
                <a:gd name="T43" fmla="*/ 748 h 1452"/>
                <a:gd name="T44" fmla="*/ 1186 w 1448"/>
                <a:gd name="T45" fmla="*/ 774 h 1452"/>
                <a:gd name="T46" fmla="*/ 1108 w 1448"/>
                <a:gd name="T47" fmla="*/ 810 h 1452"/>
                <a:gd name="T48" fmla="*/ 1034 w 1448"/>
                <a:gd name="T49" fmla="*/ 856 h 1452"/>
                <a:gd name="T50" fmla="*/ 968 w 1448"/>
                <a:gd name="T51" fmla="*/ 910 h 1452"/>
                <a:gd name="T52" fmla="*/ 906 w 1448"/>
                <a:gd name="T53" fmla="*/ 970 h 1452"/>
                <a:gd name="T54" fmla="*/ 854 w 1448"/>
                <a:gd name="T55" fmla="*/ 1038 h 1452"/>
                <a:gd name="T56" fmla="*/ 808 w 1448"/>
                <a:gd name="T57" fmla="*/ 1110 h 1452"/>
                <a:gd name="T58" fmla="*/ 772 w 1448"/>
                <a:gd name="T59" fmla="*/ 1190 h 1452"/>
                <a:gd name="T60" fmla="*/ 746 w 1448"/>
                <a:gd name="T61" fmla="*/ 1274 h 1452"/>
                <a:gd name="T62" fmla="*/ 730 w 1448"/>
                <a:gd name="T63" fmla="*/ 1360 h 1452"/>
                <a:gd name="T64" fmla="*/ 724 w 1448"/>
                <a:gd name="T65" fmla="*/ 1452 h 1452"/>
                <a:gd name="T66" fmla="*/ 0 w 1448"/>
                <a:gd name="T67" fmla="*/ 1452 h 1452"/>
                <a:gd name="T68" fmla="*/ 0 w 1448"/>
                <a:gd name="T69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6E2E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84094" name="Freeform 126"/>
            <p:cNvSpPr>
              <a:spLocks/>
            </p:cNvSpPr>
            <p:nvPr/>
          </p:nvSpPr>
          <p:spPr bwMode="gray">
            <a:xfrm rot="14104051">
              <a:off x="3972" y="1999"/>
              <a:ext cx="239" cy="243"/>
            </a:xfrm>
            <a:custGeom>
              <a:avLst/>
              <a:gdLst>
                <a:gd name="T0" fmla="*/ 0 w 1448"/>
                <a:gd name="T1" fmla="*/ 1452 h 1452"/>
                <a:gd name="T2" fmla="*/ 6 w 1448"/>
                <a:gd name="T3" fmla="*/ 1320 h 1452"/>
                <a:gd name="T4" fmla="*/ 24 w 1448"/>
                <a:gd name="T5" fmla="*/ 1190 h 1452"/>
                <a:gd name="T6" fmla="*/ 52 w 1448"/>
                <a:gd name="T7" fmla="*/ 1066 h 1452"/>
                <a:gd name="T8" fmla="*/ 90 w 1448"/>
                <a:gd name="T9" fmla="*/ 946 h 1452"/>
                <a:gd name="T10" fmla="*/ 140 w 1448"/>
                <a:gd name="T11" fmla="*/ 830 h 1452"/>
                <a:gd name="T12" fmla="*/ 198 w 1448"/>
                <a:gd name="T13" fmla="*/ 718 h 1452"/>
                <a:gd name="T14" fmla="*/ 264 w 1448"/>
                <a:gd name="T15" fmla="*/ 614 h 1452"/>
                <a:gd name="T16" fmla="*/ 340 w 1448"/>
                <a:gd name="T17" fmla="*/ 516 h 1452"/>
                <a:gd name="T18" fmla="*/ 424 w 1448"/>
                <a:gd name="T19" fmla="*/ 424 h 1452"/>
                <a:gd name="T20" fmla="*/ 516 w 1448"/>
                <a:gd name="T21" fmla="*/ 342 h 1452"/>
                <a:gd name="T22" fmla="*/ 612 w 1448"/>
                <a:gd name="T23" fmla="*/ 266 h 1452"/>
                <a:gd name="T24" fmla="*/ 718 w 1448"/>
                <a:gd name="T25" fmla="*/ 198 h 1452"/>
                <a:gd name="T26" fmla="*/ 828 w 1448"/>
                <a:gd name="T27" fmla="*/ 140 h 1452"/>
                <a:gd name="T28" fmla="*/ 942 w 1448"/>
                <a:gd name="T29" fmla="*/ 90 h 1452"/>
                <a:gd name="T30" fmla="*/ 1064 w 1448"/>
                <a:gd name="T31" fmla="*/ 52 h 1452"/>
                <a:gd name="T32" fmla="*/ 1188 w 1448"/>
                <a:gd name="T33" fmla="*/ 22 h 1452"/>
                <a:gd name="T34" fmla="*/ 1316 w 1448"/>
                <a:gd name="T35" fmla="*/ 6 h 1452"/>
                <a:gd name="T36" fmla="*/ 1448 w 1448"/>
                <a:gd name="T37" fmla="*/ 0 h 1452"/>
                <a:gd name="T38" fmla="*/ 1448 w 1448"/>
                <a:gd name="T39" fmla="*/ 726 h 1452"/>
                <a:gd name="T40" fmla="*/ 1358 w 1448"/>
                <a:gd name="T41" fmla="*/ 732 h 1452"/>
                <a:gd name="T42" fmla="*/ 1270 w 1448"/>
                <a:gd name="T43" fmla="*/ 748 h 1452"/>
                <a:gd name="T44" fmla="*/ 1186 w 1448"/>
                <a:gd name="T45" fmla="*/ 774 h 1452"/>
                <a:gd name="T46" fmla="*/ 1108 w 1448"/>
                <a:gd name="T47" fmla="*/ 810 h 1452"/>
                <a:gd name="T48" fmla="*/ 1034 w 1448"/>
                <a:gd name="T49" fmla="*/ 856 h 1452"/>
                <a:gd name="T50" fmla="*/ 968 w 1448"/>
                <a:gd name="T51" fmla="*/ 910 h 1452"/>
                <a:gd name="T52" fmla="*/ 906 w 1448"/>
                <a:gd name="T53" fmla="*/ 970 h 1452"/>
                <a:gd name="T54" fmla="*/ 854 w 1448"/>
                <a:gd name="T55" fmla="*/ 1038 h 1452"/>
                <a:gd name="T56" fmla="*/ 808 w 1448"/>
                <a:gd name="T57" fmla="*/ 1110 h 1452"/>
                <a:gd name="T58" fmla="*/ 772 w 1448"/>
                <a:gd name="T59" fmla="*/ 1190 h 1452"/>
                <a:gd name="T60" fmla="*/ 746 w 1448"/>
                <a:gd name="T61" fmla="*/ 1274 h 1452"/>
                <a:gd name="T62" fmla="*/ 730 w 1448"/>
                <a:gd name="T63" fmla="*/ 1360 h 1452"/>
                <a:gd name="T64" fmla="*/ 724 w 1448"/>
                <a:gd name="T65" fmla="*/ 1452 h 1452"/>
                <a:gd name="T66" fmla="*/ 0 w 1448"/>
                <a:gd name="T67" fmla="*/ 1452 h 1452"/>
                <a:gd name="T68" fmla="*/ 0 w 1448"/>
                <a:gd name="T69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6E2E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84095" name="AutoShape 127"/>
            <p:cNvSpPr>
              <a:spLocks noChangeArrowheads="1"/>
            </p:cNvSpPr>
            <p:nvPr/>
          </p:nvSpPr>
          <p:spPr bwMode="gray">
            <a:xfrm rot="30304050">
              <a:off x="3863" y="2010"/>
              <a:ext cx="264" cy="13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096" name="Freeform 128"/>
            <p:cNvSpPr>
              <a:spLocks/>
            </p:cNvSpPr>
            <p:nvPr/>
          </p:nvSpPr>
          <p:spPr bwMode="gray">
            <a:xfrm rot="19504050">
              <a:off x="3835" y="1802"/>
              <a:ext cx="241" cy="239"/>
            </a:xfrm>
            <a:custGeom>
              <a:avLst/>
              <a:gdLst>
                <a:gd name="T0" fmla="*/ 0 w 1448"/>
                <a:gd name="T1" fmla="*/ 1452 h 1452"/>
                <a:gd name="T2" fmla="*/ 6 w 1448"/>
                <a:gd name="T3" fmla="*/ 1320 h 1452"/>
                <a:gd name="T4" fmla="*/ 24 w 1448"/>
                <a:gd name="T5" fmla="*/ 1190 h 1452"/>
                <a:gd name="T6" fmla="*/ 52 w 1448"/>
                <a:gd name="T7" fmla="*/ 1066 h 1452"/>
                <a:gd name="T8" fmla="*/ 90 w 1448"/>
                <a:gd name="T9" fmla="*/ 946 h 1452"/>
                <a:gd name="T10" fmla="*/ 140 w 1448"/>
                <a:gd name="T11" fmla="*/ 830 h 1452"/>
                <a:gd name="T12" fmla="*/ 198 w 1448"/>
                <a:gd name="T13" fmla="*/ 718 h 1452"/>
                <a:gd name="T14" fmla="*/ 264 w 1448"/>
                <a:gd name="T15" fmla="*/ 614 h 1452"/>
                <a:gd name="T16" fmla="*/ 340 w 1448"/>
                <a:gd name="T17" fmla="*/ 516 h 1452"/>
                <a:gd name="T18" fmla="*/ 424 w 1448"/>
                <a:gd name="T19" fmla="*/ 424 h 1452"/>
                <a:gd name="T20" fmla="*/ 516 w 1448"/>
                <a:gd name="T21" fmla="*/ 342 h 1452"/>
                <a:gd name="T22" fmla="*/ 612 w 1448"/>
                <a:gd name="T23" fmla="*/ 266 h 1452"/>
                <a:gd name="T24" fmla="*/ 718 w 1448"/>
                <a:gd name="T25" fmla="*/ 198 h 1452"/>
                <a:gd name="T26" fmla="*/ 828 w 1448"/>
                <a:gd name="T27" fmla="*/ 140 h 1452"/>
                <a:gd name="T28" fmla="*/ 942 w 1448"/>
                <a:gd name="T29" fmla="*/ 90 h 1452"/>
                <a:gd name="T30" fmla="*/ 1064 w 1448"/>
                <a:gd name="T31" fmla="*/ 52 h 1452"/>
                <a:gd name="T32" fmla="*/ 1188 w 1448"/>
                <a:gd name="T33" fmla="*/ 22 h 1452"/>
                <a:gd name="T34" fmla="*/ 1316 w 1448"/>
                <a:gd name="T35" fmla="*/ 6 h 1452"/>
                <a:gd name="T36" fmla="*/ 1448 w 1448"/>
                <a:gd name="T37" fmla="*/ 0 h 1452"/>
                <a:gd name="T38" fmla="*/ 1448 w 1448"/>
                <a:gd name="T39" fmla="*/ 726 h 1452"/>
                <a:gd name="T40" fmla="*/ 1358 w 1448"/>
                <a:gd name="T41" fmla="*/ 732 h 1452"/>
                <a:gd name="T42" fmla="*/ 1270 w 1448"/>
                <a:gd name="T43" fmla="*/ 748 h 1452"/>
                <a:gd name="T44" fmla="*/ 1186 w 1448"/>
                <a:gd name="T45" fmla="*/ 774 h 1452"/>
                <a:gd name="T46" fmla="*/ 1108 w 1448"/>
                <a:gd name="T47" fmla="*/ 810 h 1452"/>
                <a:gd name="T48" fmla="*/ 1034 w 1448"/>
                <a:gd name="T49" fmla="*/ 856 h 1452"/>
                <a:gd name="T50" fmla="*/ 968 w 1448"/>
                <a:gd name="T51" fmla="*/ 910 h 1452"/>
                <a:gd name="T52" fmla="*/ 906 w 1448"/>
                <a:gd name="T53" fmla="*/ 970 h 1452"/>
                <a:gd name="T54" fmla="*/ 854 w 1448"/>
                <a:gd name="T55" fmla="*/ 1038 h 1452"/>
                <a:gd name="T56" fmla="*/ 808 w 1448"/>
                <a:gd name="T57" fmla="*/ 1110 h 1452"/>
                <a:gd name="T58" fmla="*/ 772 w 1448"/>
                <a:gd name="T59" fmla="*/ 1190 h 1452"/>
                <a:gd name="T60" fmla="*/ 746 w 1448"/>
                <a:gd name="T61" fmla="*/ 1274 h 1452"/>
                <a:gd name="T62" fmla="*/ 730 w 1448"/>
                <a:gd name="T63" fmla="*/ 1360 h 1452"/>
                <a:gd name="T64" fmla="*/ 724 w 1448"/>
                <a:gd name="T65" fmla="*/ 1452 h 1452"/>
                <a:gd name="T66" fmla="*/ 0 w 1448"/>
                <a:gd name="T67" fmla="*/ 1452 h 1452"/>
                <a:gd name="T68" fmla="*/ 0 w 1448"/>
                <a:gd name="T69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6E2E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84097" name="Freeform 129"/>
            <p:cNvSpPr>
              <a:spLocks/>
            </p:cNvSpPr>
            <p:nvPr/>
          </p:nvSpPr>
          <p:spPr bwMode="gray">
            <a:xfrm rot="21304050">
              <a:off x="3874" y="1721"/>
              <a:ext cx="239" cy="242"/>
            </a:xfrm>
            <a:custGeom>
              <a:avLst/>
              <a:gdLst>
                <a:gd name="T0" fmla="*/ 0 w 1448"/>
                <a:gd name="T1" fmla="*/ 1452 h 1452"/>
                <a:gd name="T2" fmla="*/ 6 w 1448"/>
                <a:gd name="T3" fmla="*/ 1320 h 1452"/>
                <a:gd name="T4" fmla="*/ 24 w 1448"/>
                <a:gd name="T5" fmla="*/ 1190 h 1452"/>
                <a:gd name="T6" fmla="*/ 52 w 1448"/>
                <a:gd name="T7" fmla="*/ 1066 h 1452"/>
                <a:gd name="T8" fmla="*/ 90 w 1448"/>
                <a:gd name="T9" fmla="*/ 946 h 1452"/>
                <a:gd name="T10" fmla="*/ 140 w 1448"/>
                <a:gd name="T11" fmla="*/ 830 h 1452"/>
                <a:gd name="T12" fmla="*/ 198 w 1448"/>
                <a:gd name="T13" fmla="*/ 718 h 1452"/>
                <a:gd name="T14" fmla="*/ 264 w 1448"/>
                <a:gd name="T15" fmla="*/ 614 h 1452"/>
                <a:gd name="T16" fmla="*/ 340 w 1448"/>
                <a:gd name="T17" fmla="*/ 516 h 1452"/>
                <a:gd name="T18" fmla="*/ 424 w 1448"/>
                <a:gd name="T19" fmla="*/ 424 h 1452"/>
                <a:gd name="T20" fmla="*/ 516 w 1448"/>
                <a:gd name="T21" fmla="*/ 342 h 1452"/>
                <a:gd name="T22" fmla="*/ 612 w 1448"/>
                <a:gd name="T23" fmla="*/ 266 h 1452"/>
                <a:gd name="T24" fmla="*/ 718 w 1448"/>
                <a:gd name="T25" fmla="*/ 198 h 1452"/>
                <a:gd name="T26" fmla="*/ 828 w 1448"/>
                <a:gd name="T27" fmla="*/ 140 h 1452"/>
                <a:gd name="T28" fmla="*/ 942 w 1448"/>
                <a:gd name="T29" fmla="*/ 90 h 1452"/>
                <a:gd name="T30" fmla="*/ 1064 w 1448"/>
                <a:gd name="T31" fmla="*/ 52 h 1452"/>
                <a:gd name="T32" fmla="*/ 1188 w 1448"/>
                <a:gd name="T33" fmla="*/ 22 h 1452"/>
                <a:gd name="T34" fmla="*/ 1316 w 1448"/>
                <a:gd name="T35" fmla="*/ 6 h 1452"/>
                <a:gd name="T36" fmla="*/ 1448 w 1448"/>
                <a:gd name="T37" fmla="*/ 0 h 1452"/>
                <a:gd name="T38" fmla="*/ 1448 w 1448"/>
                <a:gd name="T39" fmla="*/ 726 h 1452"/>
                <a:gd name="T40" fmla="*/ 1358 w 1448"/>
                <a:gd name="T41" fmla="*/ 732 h 1452"/>
                <a:gd name="T42" fmla="*/ 1270 w 1448"/>
                <a:gd name="T43" fmla="*/ 748 h 1452"/>
                <a:gd name="T44" fmla="*/ 1186 w 1448"/>
                <a:gd name="T45" fmla="*/ 774 h 1452"/>
                <a:gd name="T46" fmla="*/ 1108 w 1448"/>
                <a:gd name="T47" fmla="*/ 810 h 1452"/>
                <a:gd name="T48" fmla="*/ 1034 w 1448"/>
                <a:gd name="T49" fmla="*/ 856 h 1452"/>
                <a:gd name="T50" fmla="*/ 968 w 1448"/>
                <a:gd name="T51" fmla="*/ 910 h 1452"/>
                <a:gd name="T52" fmla="*/ 906 w 1448"/>
                <a:gd name="T53" fmla="*/ 970 h 1452"/>
                <a:gd name="T54" fmla="*/ 854 w 1448"/>
                <a:gd name="T55" fmla="*/ 1038 h 1452"/>
                <a:gd name="T56" fmla="*/ 808 w 1448"/>
                <a:gd name="T57" fmla="*/ 1110 h 1452"/>
                <a:gd name="T58" fmla="*/ 772 w 1448"/>
                <a:gd name="T59" fmla="*/ 1190 h 1452"/>
                <a:gd name="T60" fmla="*/ 746 w 1448"/>
                <a:gd name="T61" fmla="*/ 1274 h 1452"/>
                <a:gd name="T62" fmla="*/ 730 w 1448"/>
                <a:gd name="T63" fmla="*/ 1360 h 1452"/>
                <a:gd name="T64" fmla="*/ 724 w 1448"/>
                <a:gd name="T65" fmla="*/ 1452 h 1452"/>
                <a:gd name="T66" fmla="*/ 0 w 1448"/>
                <a:gd name="T67" fmla="*/ 1452 h 1452"/>
                <a:gd name="T68" fmla="*/ 0 w 1448"/>
                <a:gd name="T69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6E2E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84098" name="Freeform 130"/>
            <p:cNvSpPr>
              <a:spLocks/>
            </p:cNvSpPr>
            <p:nvPr/>
          </p:nvSpPr>
          <p:spPr bwMode="gray">
            <a:xfrm rot="26704050">
              <a:off x="4112" y="1700"/>
              <a:ext cx="242" cy="240"/>
            </a:xfrm>
            <a:custGeom>
              <a:avLst/>
              <a:gdLst>
                <a:gd name="T0" fmla="*/ 0 w 1448"/>
                <a:gd name="T1" fmla="*/ 1452 h 1452"/>
                <a:gd name="T2" fmla="*/ 6 w 1448"/>
                <a:gd name="T3" fmla="*/ 1320 h 1452"/>
                <a:gd name="T4" fmla="*/ 24 w 1448"/>
                <a:gd name="T5" fmla="*/ 1190 h 1452"/>
                <a:gd name="T6" fmla="*/ 52 w 1448"/>
                <a:gd name="T7" fmla="*/ 1066 h 1452"/>
                <a:gd name="T8" fmla="*/ 90 w 1448"/>
                <a:gd name="T9" fmla="*/ 946 h 1452"/>
                <a:gd name="T10" fmla="*/ 140 w 1448"/>
                <a:gd name="T11" fmla="*/ 830 h 1452"/>
                <a:gd name="T12" fmla="*/ 198 w 1448"/>
                <a:gd name="T13" fmla="*/ 718 h 1452"/>
                <a:gd name="T14" fmla="*/ 264 w 1448"/>
                <a:gd name="T15" fmla="*/ 614 h 1452"/>
                <a:gd name="T16" fmla="*/ 340 w 1448"/>
                <a:gd name="T17" fmla="*/ 516 h 1452"/>
                <a:gd name="T18" fmla="*/ 424 w 1448"/>
                <a:gd name="T19" fmla="*/ 424 h 1452"/>
                <a:gd name="T20" fmla="*/ 516 w 1448"/>
                <a:gd name="T21" fmla="*/ 342 h 1452"/>
                <a:gd name="T22" fmla="*/ 612 w 1448"/>
                <a:gd name="T23" fmla="*/ 266 h 1452"/>
                <a:gd name="T24" fmla="*/ 718 w 1448"/>
                <a:gd name="T25" fmla="*/ 198 h 1452"/>
                <a:gd name="T26" fmla="*/ 828 w 1448"/>
                <a:gd name="T27" fmla="*/ 140 h 1452"/>
                <a:gd name="T28" fmla="*/ 942 w 1448"/>
                <a:gd name="T29" fmla="*/ 90 h 1452"/>
                <a:gd name="T30" fmla="*/ 1064 w 1448"/>
                <a:gd name="T31" fmla="*/ 52 h 1452"/>
                <a:gd name="T32" fmla="*/ 1188 w 1448"/>
                <a:gd name="T33" fmla="*/ 22 h 1452"/>
                <a:gd name="T34" fmla="*/ 1316 w 1448"/>
                <a:gd name="T35" fmla="*/ 6 h 1452"/>
                <a:gd name="T36" fmla="*/ 1448 w 1448"/>
                <a:gd name="T37" fmla="*/ 0 h 1452"/>
                <a:gd name="T38" fmla="*/ 1448 w 1448"/>
                <a:gd name="T39" fmla="*/ 726 h 1452"/>
                <a:gd name="T40" fmla="*/ 1358 w 1448"/>
                <a:gd name="T41" fmla="*/ 732 h 1452"/>
                <a:gd name="T42" fmla="*/ 1270 w 1448"/>
                <a:gd name="T43" fmla="*/ 748 h 1452"/>
                <a:gd name="T44" fmla="*/ 1186 w 1448"/>
                <a:gd name="T45" fmla="*/ 774 h 1452"/>
                <a:gd name="T46" fmla="*/ 1108 w 1448"/>
                <a:gd name="T47" fmla="*/ 810 h 1452"/>
                <a:gd name="T48" fmla="*/ 1034 w 1448"/>
                <a:gd name="T49" fmla="*/ 856 h 1452"/>
                <a:gd name="T50" fmla="*/ 968 w 1448"/>
                <a:gd name="T51" fmla="*/ 910 h 1452"/>
                <a:gd name="T52" fmla="*/ 906 w 1448"/>
                <a:gd name="T53" fmla="*/ 970 h 1452"/>
                <a:gd name="T54" fmla="*/ 854 w 1448"/>
                <a:gd name="T55" fmla="*/ 1038 h 1452"/>
                <a:gd name="T56" fmla="*/ 808 w 1448"/>
                <a:gd name="T57" fmla="*/ 1110 h 1452"/>
                <a:gd name="T58" fmla="*/ 772 w 1448"/>
                <a:gd name="T59" fmla="*/ 1190 h 1452"/>
                <a:gd name="T60" fmla="*/ 746 w 1448"/>
                <a:gd name="T61" fmla="*/ 1274 h 1452"/>
                <a:gd name="T62" fmla="*/ 730 w 1448"/>
                <a:gd name="T63" fmla="*/ 1360 h 1452"/>
                <a:gd name="T64" fmla="*/ 724 w 1448"/>
                <a:gd name="T65" fmla="*/ 1452 h 1452"/>
                <a:gd name="T66" fmla="*/ 0 w 1448"/>
                <a:gd name="T67" fmla="*/ 1452 h 1452"/>
                <a:gd name="T68" fmla="*/ 0 w 1448"/>
                <a:gd name="T69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6E2E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84099" name="Freeform 131"/>
            <p:cNvSpPr>
              <a:spLocks/>
            </p:cNvSpPr>
            <p:nvPr/>
          </p:nvSpPr>
          <p:spPr bwMode="gray">
            <a:xfrm rot="6904051">
              <a:off x="4162" y="1773"/>
              <a:ext cx="242" cy="239"/>
            </a:xfrm>
            <a:custGeom>
              <a:avLst/>
              <a:gdLst>
                <a:gd name="T0" fmla="*/ 0 w 1448"/>
                <a:gd name="T1" fmla="*/ 1452 h 1452"/>
                <a:gd name="T2" fmla="*/ 6 w 1448"/>
                <a:gd name="T3" fmla="*/ 1320 h 1452"/>
                <a:gd name="T4" fmla="*/ 24 w 1448"/>
                <a:gd name="T5" fmla="*/ 1190 h 1452"/>
                <a:gd name="T6" fmla="*/ 52 w 1448"/>
                <a:gd name="T7" fmla="*/ 1066 h 1452"/>
                <a:gd name="T8" fmla="*/ 90 w 1448"/>
                <a:gd name="T9" fmla="*/ 946 h 1452"/>
                <a:gd name="T10" fmla="*/ 140 w 1448"/>
                <a:gd name="T11" fmla="*/ 830 h 1452"/>
                <a:gd name="T12" fmla="*/ 198 w 1448"/>
                <a:gd name="T13" fmla="*/ 718 h 1452"/>
                <a:gd name="T14" fmla="*/ 264 w 1448"/>
                <a:gd name="T15" fmla="*/ 614 h 1452"/>
                <a:gd name="T16" fmla="*/ 340 w 1448"/>
                <a:gd name="T17" fmla="*/ 516 h 1452"/>
                <a:gd name="T18" fmla="*/ 424 w 1448"/>
                <a:gd name="T19" fmla="*/ 424 h 1452"/>
                <a:gd name="T20" fmla="*/ 516 w 1448"/>
                <a:gd name="T21" fmla="*/ 342 h 1452"/>
                <a:gd name="T22" fmla="*/ 612 w 1448"/>
                <a:gd name="T23" fmla="*/ 266 h 1452"/>
                <a:gd name="T24" fmla="*/ 718 w 1448"/>
                <a:gd name="T25" fmla="*/ 198 h 1452"/>
                <a:gd name="T26" fmla="*/ 828 w 1448"/>
                <a:gd name="T27" fmla="*/ 140 h 1452"/>
                <a:gd name="T28" fmla="*/ 942 w 1448"/>
                <a:gd name="T29" fmla="*/ 90 h 1452"/>
                <a:gd name="T30" fmla="*/ 1064 w 1448"/>
                <a:gd name="T31" fmla="*/ 52 h 1452"/>
                <a:gd name="T32" fmla="*/ 1188 w 1448"/>
                <a:gd name="T33" fmla="*/ 22 h 1452"/>
                <a:gd name="T34" fmla="*/ 1316 w 1448"/>
                <a:gd name="T35" fmla="*/ 6 h 1452"/>
                <a:gd name="T36" fmla="*/ 1448 w 1448"/>
                <a:gd name="T37" fmla="*/ 0 h 1452"/>
                <a:gd name="T38" fmla="*/ 1448 w 1448"/>
                <a:gd name="T39" fmla="*/ 726 h 1452"/>
                <a:gd name="T40" fmla="*/ 1358 w 1448"/>
                <a:gd name="T41" fmla="*/ 732 h 1452"/>
                <a:gd name="T42" fmla="*/ 1270 w 1448"/>
                <a:gd name="T43" fmla="*/ 748 h 1452"/>
                <a:gd name="T44" fmla="*/ 1186 w 1448"/>
                <a:gd name="T45" fmla="*/ 774 h 1452"/>
                <a:gd name="T46" fmla="*/ 1108 w 1448"/>
                <a:gd name="T47" fmla="*/ 810 h 1452"/>
                <a:gd name="T48" fmla="*/ 1034 w 1448"/>
                <a:gd name="T49" fmla="*/ 856 h 1452"/>
                <a:gd name="T50" fmla="*/ 968 w 1448"/>
                <a:gd name="T51" fmla="*/ 910 h 1452"/>
                <a:gd name="T52" fmla="*/ 906 w 1448"/>
                <a:gd name="T53" fmla="*/ 970 h 1452"/>
                <a:gd name="T54" fmla="*/ 854 w 1448"/>
                <a:gd name="T55" fmla="*/ 1038 h 1452"/>
                <a:gd name="T56" fmla="*/ 808 w 1448"/>
                <a:gd name="T57" fmla="*/ 1110 h 1452"/>
                <a:gd name="T58" fmla="*/ 772 w 1448"/>
                <a:gd name="T59" fmla="*/ 1190 h 1452"/>
                <a:gd name="T60" fmla="*/ 746 w 1448"/>
                <a:gd name="T61" fmla="*/ 1274 h 1452"/>
                <a:gd name="T62" fmla="*/ 730 w 1448"/>
                <a:gd name="T63" fmla="*/ 1360 h 1452"/>
                <a:gd name="T64" fmla="*/ 724 w 1448"/>
                <a:gd name="T65" fmla="*/ 1452 h 1452"/>
                <a:gd name="T66" fmla="*/ 0 w 1448"/>
                <a:gd name="T67" fmla="*/ 1452 h 1452"/>
                <a:gd name="T68" fmla="*/ 0 w 1448"/>
                <a:gd name="T69" fmla="*/ 1452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8" h="1452">
                  <a:moveTo>
                    <a:pt x="0" y="1452"/>
                  </a:moveTo>
                  <a:lnTo>
                    <a:pt x="6" y="1320"/>
                  </a:lnTo>
                  <a:lnTo>
                    <a:pt x="24" y="1190"/>
                  </a:lnTo>
                  <a:lnTo>
                    <a:pt x="52" y="1066"/>
                  </a:lnTo>
                  <a:lnTo>
                    <a:pt x="90" y="946"/>
                  </a:lnTo>
                  <a:lnTo>
                    <a:pt x="140" y="830"/>
                  </a:lnTo>
                  <a:lnTo>
                    <a:pt x="198" y="718"/>
                  </a:lnTo>
                  <a:lnTo>
                    <a:pt x="264" y="614"/>
                  </a:lnTo>
                  <a:lnTo>
                    <a:pt x="340" y="516"/>
                  </a:lnTo>
                  <a:lnTo>
                    <a:pt x="424" y="424"/>
                  </a:lnTo>
                  <a:lnTo>
                    <a:pt x="516" y="342"/>
                  </a:lnTo>
                  <a:lnTo>
                    <a:pt x="612" y="266"/>
                  </a:lnTo>
                  <a:lnTo>
                    <a:pt x="718" y="198"/>
                  </a:lnTo>
                  <a:lnTo>
                    <a:pt x="828" y="140"/>
                  </a:lnTo>
                  <a:lnTo>
                    <a:pt x="942" y="90"/>
                  </a:lnTo>
                  <a:lnTo>
                    <a:pt x="1064" y="52"/>
                  </a:lnTo>
                  <a:lnTo>
                    <a:pt x="1188" y="22"/>
                  </a:lnTo>
                  <a:lnTo>
                    <a:pt x="1316" y="6"/>
                  </a:lnTo>
                  <a:lnTo>
                    <a:pt x="1448" y="0"/>
                  </a:lnTo>
                  <a:lnTo>
                    <a:pt x="1448" y="726"/>
                  </a:lnTo>
                  <a:lnTo>
                    <a:pt x="1358" y="732"/>
                  </a:lnTo>
                  <a:lnTo>
                    <a:pt x="1270" y="748"/>
                  </a:lnTo>
                  <a:lnTo>
                    <a:pt x="1186" y="774"/>
                  </a:lnTo>
                  <a:lnTo>
                    <a:pt x="1108" y="810"/>
                  </a:lnTo>
                  <a:lnTo>
                    <a:pt x="1034" y="856"/>
                  </a:lnTo>
                  <a:lnTo>
                    <a:pt x="968" y="910"/>
                  </a:lnTo>
                  <a:lnTo>
                    <a:pt x="906" y="970"/>
                  </a:lnTo>
                  <a:lnTo>
                    <a:pt x="854" y="1038"/>
                  </a:lnTo>
                  <a:lnTo>
                    <a:pt x="808" y="1110"/>
                  </a:lnTo>
                  <a:lnTo>
                    <a:pt x="772" y="1190"/>
                  </a:lnTo>
                  <a:lnTo>
                    <a:pt x="746" y="1274"/>
                  </a:lnTo>
                  <a:lnTo>
                    <a:pt x="730" y="1360"/>
                  </a:lnTo>
                  <a:lnTo>
                    <a:pt x="724" y="1452"/>
                  </a:lnTo>
                  <a:lnTo>
                    <a:pt x="0" y="1452"/>
                  </a:lnTo>
                  <a:lnTo>
                    <a:pt x="0" y="14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6E2E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84100" name="AutoShape 132"/>
            <p:cNvSpPr>
              <a:spLocks noChangeArrowheads="1"/>
            </p:cNvSpPr>
            <p:nvPr/>
          </p:nvSpPr>
          <p:spPr bwMode="gray">
            <a:xfrm rot="23400000">
              <a:off x="4171" y="1900"/>
              <a:ext cx="264" cy="13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101" name="AutoShape 133"/>
            <p:cNvSpPr>
              <a:spLocks noChangeArrowheads="1"/>
            </p:cNvSpPr>
            <p:nvPr/>
          </p:nvSpPr>
          <p:spPr bwMode="gray">
            <a:xfrm rot="16200000">
              <a:off x="3940" y="1704"/>
              <a:ext cx="264" cy="13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</p:grpSp>
      <p:grpSp>
        <p:nvGrpSpPr>
          <p:cNvPr id="84107" name="Group 139"/>
          <p:cNvGrpSpPr>
            <a:grpSpLocks/>
          </p:cNvGrpSpPr>
          <p:nvPr/>
        </p:nvGrpSpPr>
        <p:grpSpPr bwMode="auto">
          <a:xfrm>
            <a:off x="-49996" y="5038725"/>
            <a:ext cx="2960563" cy="1362075"/>
            <a:chOff x="1430" y="2899"/>
            <a:chExt cx="1342" cy="720"/>
          </a:xfrm>
        </p:grpSpPr>
        <p:sp>
          <p:nvSpPr>
            <p:cNvPr id="84108" name="Rectangle 140"/>
            <p:cNvSpPr>
              <a:spLocks noChangeArrowheads="1"/>
            </p:cNvSpPr>
            <p:nvPr/>
          </p:nvSpPr>
          <p:spPr bwMode="auto">
            <a:xfrm>
              <a:off x="1539" y="2899"/>
              <a:ext cx="1126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109" name="Freeform 141"/>
            <p:cNvSpPr>
              <a:spLocks/>
            </p:cNvSpPr>
            <p:nvPr/>
          </p:nvSpPr>
          <p:spPr bwMode="auto">
            <a:xfrm>
              <a:off x="1539" y="2912"/>
              <a:ext cx="1115" cy="603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12549"/>
                    <a:invGamma/>
                  </a:schemeClr>
                </a:gs>
                <a:gs pos="100000">
                  <a:schemeClr val="hlink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110" name="Text Box 142"/>
            <p:cNvSpPr txBox="1">
              <a:spLocks noChangeArrowheads="1"/>
            </p:cNvSpPr>
            <p:nvPr/>
          </p:nvSpPr>
          <p:spPr bwMode="auto">
            <a:xfrm>
              <a:off x="1430" y="2925"/>
              <a:ext cx="1342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BADANIE WYTRZYMAŁOŚCIOWE</a:t>
              </a:r>
              <a:endParaRPr lang="en-US" altLang="pl-PL" b="1" baseline="-25000" dirty="0">
                <a:solidFill>
                  <a:schemeClr val="bg1"/>
                </a:solidFill>
              </a:endParaRPr>
            </a:p>
            <a:p>
              <a:pPr algn="l"/>
              <a:endParaRPr lang="en-US" altLang="pl-PL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4120" name="Line 152"/>
          <p:cNvSpPr>
            <a:spLocks noChangeShapeType="1"/>
          </p:cNvSpPr>
          <p:nvPr/>
        </p:nvSpPr>
        <p:spPr bwMode="auto">
          <a:xfrm flipH="1">
            <a:off x="2835986" y="5257800"/>
            <a:ext cx="593013" cy="6605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84121" name="Line 153"/>
          <p:cNvSpPr>
            <a:spLocks noChangeShapeType="1"/>
          </p:cNvSpPr>
          <p:nvPr/>
        </p:nvSpPr>
        <p:spPr bwMode="auto">
          <a:xfrm>
            <a:off x="4953000" y="51816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grpSp>
        <p:nvGrpSpPr>
          <p:cNvPr id="84126" name="Group 158"/>
          <p:cNvGrpSpPr>
            <a:grpSpLocks/>
          </p:cNvGrpSpPr>
          <p:nvPr/>
        </p:nvGrpSpPr>
        <p:grpSpPr bwMode="auto">
          <a:xfrm>
            <a:off x="5943600" y="5038725"/>
            <a:ext cx="1562100" cy="1362075"/>
            <a:chOff x="4416" y="3126"/>
            <a:chExt cx="984" cy="858"/>
          </a:xfrm>
        </p:grpSpPr>
        <p:sp>
          <p:nvSpPr>
            <p:cNvPr id="84123" name="Rectangle 155"/>
            <p:cNvSpPr>
              <a:spLocks noChangeArrowheads="1"/>
            </p:cNvSpPr>
            <p:nvPr/>
          </p:nvSpPr>
          <p:spPr bwMode="auto">
            <a:xfrm>
              <a:off x="4485" y="3126"/>
              <a:ext cx="858" cy="8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124" name="Freeform 156"/>
            <p:cNvSpPr>
              <a:spLocks/>
            </p:cNvSpPr>
            <p:nvPr/>
          </p:nvSpPr>
          <p:spPr bwMode="auto">
            <a:xfrm>
              <a:off x="4499" y="3141"/>
              <a:ext cx="831" cy="639"/>
            </a:xfrm>
            <a:custGeom>
              <a:avLst/>
              <a:gdLst>
                <a:gd name="T0" fmla="*/ 5 w 697"/>
                <a:gd name="T1" fmla="*/ 1 h 536"/>
                <a:gd name="T2" fmla="*/ 692 w 697"/>
                <a:gd name="T3" fmla="*/ 0 h 536"/>
                <a:gd name="T4" fmla="*/ 697 w 697"/>
                <a:gd name="T5" fmla="*/ 310 h 536"/>
                <a:gd name="T6" fmla="*/ 454 w 697"/>
                <a:gd name="T7" fmla="*/ 518 h 536"/>
                <a:gd name="T8" fmla="*/ 6 w 697"/>
                <a:gd name="T9" fmla="*/ 527 h 536"/>
                <a:gd name="T10" fmla="*/ 5 w 697"/>
                <a:gd name="T11" fmla="*/ 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536">
                  <a:moveTo>
                    <a:pt x="5" y="1"/>
                  </a:moveTo>
                  <a:cubicBezTo>
                    <a:pt x="156" y="1"/>
                    <a:pt x="692" y="0"/>
                    <a:pt x="692" y="0"/>
                  </a:cubicBezTo>
                  <a:cubicBezTo>
                    <a:pt x="692" y="0"/>
                    <a:pt x="697" y="159"/>
                    <a:pt x="697" y="310"/>
                  </a:cubicBezTo>
                  <a:cubicBezTo>
                    <a:pt x="697" y="460"/>
                    <a:pt x="546" y="504"/>
                    <a:pt x="454" y="518"/>
                  </a:cubicBezTo>
                  <a:cubicBezTo>
                    <a:pt x="117" y="536"/>
                    <a:pt x="338" y="527"/>
                    <a:pt x="6" y="527"/>
                  </a:cubicBezTo>
                  <a:cubicBezTo>
                    <a:pt x="5" y="313"/>
                    <a:pt x="0" y="162"/>
                    <a:pt x="5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12549"/>
                    <a:invGamma/>
                  </a:schemeClr>
                </a:gs>
                <a:gs pos="100000">
                  <a:schemeClr val="accent1">
                    <a:alpha val="71001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l-PL"/>
            </a:p>
          </p:txBody>
        </p:sp>
        <p:sp>
          <p:nvSpPr>
            <p:cNvPr id="84125" name="Text Box 157"/>
            <p:cNvSpPr txBox="1">
              <a:spLocks noChangeArrowheads="1"/>
            </p:cNvSpPr>
            <p:nvPr/>
          </p:nvSpPr>
          <p:spPr bwMode="auto">
            <a:xfrm>
              <a:off x="4416" y="3360"/>
              <a:ext cx="98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pl-PL" altLang="ko-KR" b="1" baseline="-25000" dirty="0" smtClean="0">
                  <a:solidFill>
                    <a:schemeClr val="bg1"/>
                  </a:solidFill>
                  <a:ea typeface="굴림" panose="020B0600000101010101" pitchFamily="34" charset="-127"/>
                </a:rPr>
                <a:t>BADANIE WSTĘPNE</a:t>
              </a:r>
              <a:endParaRPr lang="en-US" altLang="pl-PL" b="1" baseline="-25000" dirty="0">
                <a:solidFill>
                  <a:schemeClr val="bg1"/>
                </a:solidFill>
              </a:endParaRPr>
            </a:p>
            <a:p>
              <a:pPr algn="l"/>
              <a:endParaRPr lang="en-US" altLang="pl-PL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815975" y="527576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l-PL" altLang="pl-PL" b="1" dirty="0" smtClean="0"/>
              <a:t>SYSTEM ECHELON</a:t>
            </a:r>
            <a:endParaRPr lang="en-US" altLang="pl-PL" b="1" dirty="0"/>
          </a:p>
        </p:txBody>
      </p:sp>
      <p:pic>
        <p:nvPicPr>
          <p:cNvPr id="154626" name="Picture 2" descr="http://localhost:8080/Echelon/image/b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65878"/>
            <a:ext cx="1039039" cy="101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2"/>
          <p:cNvSpPr txBox="1">
            <a:spLocks noChangeArrowheads="1"/>
          </p:cNvSpPr>
          <p:nvPr/>
        </p:nvSpPr>
        <p:spPr>
          <a:xfrm>
            <a:off x="7867128" y="6896"/>
            <a:ext cx="449288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l-PL" altLang="pl-PL" sz="3200" b="1" dirty="0"/>
              <a:t>9</a:t>
            </a:r>
            <a:endParaRPr lang="en-US" alt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2757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2045</TotalTime>
  <Words>1209</Words>
  <Application>Microsoft Office PowerPoint</Application>
  <PresentationFormat>Pokaz na ekranie (4:3)</PresentationFormat>
  <Paragraphs>267</Paragraphs>
  <Slides>23</Slides>
  <Notes>23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1" baseType="lpstr">
      <vt:lpstr>굴림</vt:lpstr>
      <vt:lpstr>맑은 고딕</vt:lpstr>
      <vt:lpstr>Arial</vt:lpstr>
      <vt:lpstr>Century Gothic</vt:lpstr>
      <vt:lpstr>Times New Roman</vt:lpstr>
      <vt:lpstr>Verdana</vt:lpstr>
      <vt:lpstr>Wingdings 3</vt:lpstr>
      <vt:lpstr>Jon</vt:lpstr>
      <vt:lpstr>SOSNOWIEC 2015</vt:lpstr>
      <vt:lpstr>Prezentacja programu PowerPoint</vt:lpstr>
      <vt:lpstr>Prezentacja programu PowerPoint</vt:lpstr>
      <vt:lpstr>CEL PRACY</vt:lpstr>
      <vt:lpstr>IDEA SYSTEMU</vt:lpstr>
      <vt:lpstr>KOMBINEZON</vt:lpstr>
      <vt:lpstr>KOMBINEZON CD.</vt:lpstr>
      <vt:lpstr>KOMBINEZON CD.</vt:lpstr>
      <vt:lpstr>SYSTEM ECHELON</vt:lpstr>
      <vt:lpstr>SYSTEM CD.</vt:lpstr>
      <vt:lpstr>SYSTEM CD.</vt:lpstr>
      <vt:lpstr>SYSTEM CD.</vt:lpstr>
      <vt:lpstr>SYSTEM CD.</vt:lpstr>
      <vt:lpstr>SYSTEM CD.</vt:lpstr>
      <vt:lpstr>DIAGNOZA</vt:lpstr>
      <vt:lpstr>DIAGNOZA CD.</vt:lpstr>
      <vt:lpstr>DIAGNOZA</vt:lpstr>
      <vt:lpstr>DIAGNOZA</vt:lpstr>
      <vt:lpstr>DIAGNOZA</vt:lpstr>
      <vt:lpstr>DIAGNOZA</vt:lpstr>
      <vt:lpstr>DIAGNOZA</vt:lpstr>
      <vt:lpstr>PODSUMOWANIE</vt:lpstr>
      <vt:lpstr>Dziękuję za uwagę </vt:lpstr>
    </vt:vector>
  </TitlesOfParts>
  <Company>Acer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PRACA MAGISTERSKA</dc:title>
  <dc:creator>RedII</dc:creator>
  <cp:lastModifiedBy>RedII</cp:lastModifiedBy>
  <cp:revision>58</cp:revision>
  <dcterms:created xsi:type="dcterms:W3CDTF">2015-07-04T17:41:49Z</dcterms:created>
  <dcterms:modified xsi:type="dcterms:W3CDTF">2015-07-08T07:50:06Z</dcterms:modified>
</cp:coreProperties>
</file>